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run APR and APR detail</a:t>
            </a:r>
            <a:endParaRPr lang="en-US" dirty="0"/>
          </a:p>
        </p:txBody>
      </p:sp>
      <p:sp>
        <p:nvSpPr>
          <p:cNvPr id="3" name="Subtitle 2"/>
          <p:cNvSpPr>
            <a:spLocks noGrp="1"/>
          </p:cNvSpPr>
          <p:nvPr>
            <p:ph type="subTitle" idx="1"/>
          </p:nvPr>
        </p:nvSpPr>
        <p:spPr/>
        <p:txBody>
          <a:bodyPr/>
          <a:lstStyle/>
          <a:p>
            <a:r>
              <a:rPr lang="en-US" dirty="0" smtClean="0"/>
              <a:t>For those who has ART license</a:t>
            </a:r>
            <a:endParaRPr lang="en-US" dirty="0"/>
          </a:p>
        </p:txBody>
      </p:sp>
    </p:spTree>
    <p:extLst>
      <p:ext uri="{BB962C8B-B14F-4D97-AF65-F5344CB8AC3E}">
        <p14:creationId xmlns:p14="http://schemas.microsoft.com/office/powerpoint/2010/main" val="3182642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 Report (Filter function)</a:t>
            </a:r>
            <a:endParaRPr lang="en-US" dirty="0"/>
          </a:p>
        </p:txBody>
      </p:sp>
      <p:sp>
        <p:nvSpPr>
          <p:cNvPr id="3" name="Content Placeholder 2"/>
          <p:cNvSpPr>
            <a:spLocks noGrp="1"/>
          </p:cNvSpPr>
          <p:nvPr>
            <p:ph idx="1"/>
          </p:nvPr>
        </p:nvSpPr>
        <p:spPr/>
        <p:txBody>
          <a:bodyPr/>
          <a:lstStyle/>
          <a:p>
            <a:r>
              <a:rPr lang="en-US" dirty="0" smtClean="0"/>
              <a:t>Before you use the Edit report function, Please make sure you understand the Report </a:t>
            </a:r>
            <a:r>
              <a:rPr lang="en-US" dirty="0"/>
              <a:t>625 </a:t>
            </a:r>
            <a:r>
              <a:rPr lang="en-US" dirty="0" smtClean="0"/>
              <a:t>CoC APR</a:t>
            </a:r>
            <a:r>
              <a:rPr lang="en-US" dirty="0"/>
              <a:t>, and </a:t>
            </a:r>
            <a:r>
              <a:rPr lang="en-US" dirty="0" smtClean="0"/>
              <a:t>have </a:t>
            </a:r>
            <a:r>
              <a:rPr lang="en-US" dirty="0"/>
              <a:t>a specific question regarding to a specific number. </a:t>
            </a:r>
          </a:p>
          <a:p>
            <a:endParaRPr lang="en-US" dirty="0"/>
          </a:p>
        </p:txBody>
      </p:sp>
    </p:spTree>
    <p:extLst>
      <p:ext uri="{BB962C8B-B14F-4D97-AF65-F5344CB8AC3E}">
        <p14:creationId xmlns:p14="http://schemas.microsoft.com/office/powerpoint/2010/main" val="1761651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838200" y="533400"/>
            <a:ext cx="4114800" cy="2819400"/>
          </a:xfrm>
          <a:prstGeom prst="rect">
            <a:avLst/>
          </a:prstGeom>
        </p:spPr>
      </p:pic>
      <p:sp>
        <p:nvSpPr>
          <p:cNvPr id="5" name="TextBox 4"/>
          <p:cNvSpPr txBox="1"/>
          <p:nvPr/>
        </p:nvSpPr>
        <p:spPr>
          <a:xfrm>
            <a:off x="533400" y="3718679"/>
            <a:ext cx="7391400" cy="3416320"/>
          </a:xfrm>
          <a:prstGeom prst="rect">
            <a:avLst/>
          </a:prstGeom>
          <a:noFill/>
        </p:spPr>
        <p:txBody>
          <a:bodyPr wrap="square" rtlCol="0">
            <a:spAutoFit/>
          </a:bodyPr>
          <a:lstStyle/>
          <a:p>
            <a:r>
              <a:rPr lang="en-US" dirty="0"/>
              <a:t>Click the magnify </a:t>
            </a:r>
            <a:r>
              <a:rPr lang="en-US" dirty="0" err="1" smtClean="0"/>
              <a:t>glass</a:t>
            </a:r>
            <a:r>
              <a:rPr lang="en-US" dirty="0" err="1" smtClean="0">
                <a:sym typeface="Wingdings" panose="05000000000000000000" pitchFamily="2" charset="2"/>
              </a:rPr>
              <a:t>Click</a:t>
            </a:r>
            <a:r>
              <a:rPr lang="en-US" dirty="0" smtClean="0">
                <a:sym typeface="Wingdings" panose="05000000000000000000" pitchFamily="2" charset="2"/>
              </a:rPr>
              <a:t> </a:t>
            </a:r>
            <a:r>
              <a:rPr lang="en-US" dirty="0" smtClean="0"/>
              <a:t>Edit </a:t>
            </a:r>
            <a:r>
              <a:rPr lang="en-US" dirty="0"/>
              <a:t>Report instead of View Report. </a:t>
            </a:r>
            <a:endParaRPr lang="en-US" dirty="0" smtClean="0"/>
          </a:p>
          <a:p>
            <a:r>
              <a:rPr lang="en-US" i="1" dirty="0"/>
              <a:t>*Note</a:t>
            </a:r>
            <a:r>
              <a:rPr lang="en-US" i="1" dirty="0" smtClean="0"/>
              <a:t>: If </a:t>
            </a:r>
            <a:r>
              <a:rPr lang="en-US" i="1" dirty="0"/>
              <a:t>you don’t have updated Java, the system will pop you to install a free Java. You will just need to follow the link, download the Java and install it</a:t>
            </a:r>
            <a:r>
              <a:rPr lang="en-US" i="1" dirty="0" smtClean="0"/>
              <a:t>.</a:t>
            </a:r>
          </a:p>
          <a:p>
            <a:endParaRPr lang="en-US" dirty="0"/>
          </a:p>
          <a:p>
            <a:r>
              <a:rPr lang="en-US" dirty="0"/>
              <a:t>The screen will pop you to “Run this time”</a:t>
            </a:r>
          </a:p>
          <a:p>
            <a:r>
              <a:rPr lang="en-US" dirty="0"/>
              <a:t>Choose “No” when the blocking pop up comes up.</a:t>
            </a:r>
          </a:p>
          <a:p>
            <a:r>
              <a:rPr lang="en-US" dirty="0"/>
              <a:t>The Prompt with all the questions in slide 6 will show up. No matter you are using View or Edit report, the Prompt questions are the same. Also, 625 HUD APR report and 631 APR detail report’s Prompt are the same</a:t>
            </a:r>
            <a:r>
              <a:rPr lang="en-US" dirty="0" smtClean="0"/>
              <a:t>.</a:t>
            </a:r>
          </a:p>
          <a:p>
            <a:endParaRPr lang="en-US" dirty="0"/>
          </a:p>
          <a:p>
            <a:endParaRPr lang="en-US" dirty="0"/>
          </a:p>
        </p:txBody>
      </p:sp>
    </p:spTree>
    <p:extLst>
      <p:ext uri="{BB962C8B-B14F-4D97-AF65-F5344CB8AC3E}">
        <p14:creationId xmlns:p14="http://schemas.microsoft.com/office/powerpoint/2010/main" val="91742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52400"/>
            <a:ext cx="6172200" cy="6477000"/>
          </a:xfrm>
        </p:spPr>
        <p:txBody>
          <a:bodyPr>
            <a:normAutofit fontScale="70000" lnSpcReduction="20000"/>
          </a:bodyPr>
          <a:lstStyle/>
          <a:p>
            <a:r>
              <a:rPr lang="en-US" dirty="0"/>
              <a:t>Most Tabs in Report 631 APR detail have </a:t>
            </a:r>
            <a:r>
              <a:rPr lang="en-US" dirty="0" smtClean="0"/>
              <a:t>built-in filters. </a:t>
            </a:r>
            <a:r>
              <a:rPr lang="en-US" dirty="0"/>
              <a:t>If you want to use the filter, you just need to click on the filter’s name and choose the item you want to filter in. </a:t>
            </a:r>
          </a:p>
          <a:p>
            <a:r>
              <a:rPr lang="en-US" dirty="0"/>
              <a:t>Here I only provide detail instruction for the Income Tab. </a:t>
            </a:r>
          </a:p>
          <a:p>
            <a:r>
              <a:rPr lang="en-US" dirty="0"/>
              <a:t>If you would like to know the missing on Question 24a (625 report): click Summary Exit/FU income category</a:t>
            </a:r>
            <a:r>
              <a:rPr lang="en-US" dirty="0">
                <a:sym typeface="Wingdings"/>
              </a:rPr>
              <a:t></a:t>
            </a:r>
            <a:r>
              <a:rPr lang="en-US" dirty="0"/>
              <a:t> choose “Missing”</a:t>
            </a:r>
          </a:p>
          <a:p>
            <a:r>
              <a:rPr lang="en-US" dirty="0"/>
              <a:t>If you would like to know if there are any income on ENTRY or on Exit that doesn’t match between “Total monthly income” field and the sub-assessment: Click Entry income errors or exit income </a:t>
            </a:r>
            <a:r>
              <a:rPr lang="en-US" dirty="0" err="1"/>
              <a:t>errors</a:t>
            </a:r>
            <a:r>
              <a:rPr lang="en-US" dirty="0" err="1">
                <a:sym typeface="Wingdings"/>
              </a:rPr>
              <a:t></a:t>
            </a:r>
            <a:r>
              <a:rPr lang="en-US" dirty="0" err="1"/>
              <a:t>select</a:t>
            </a:r>
            <a:r>
              <a:rPr lang="en-US" dirty="0"/>
              <a:t> “mismatch”</a:t>
            </a:r>
          </a:p>
          <a:p>
            <a:r>
              <a:rPr lang="en-US" dirty="0"/>
              <a:t>If you would like to know whose income remains the same/increased/decreased: Click EIC or Other/ Any Income Change: Then select the item fits your need.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2583180" cy="6342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83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926330"/>
            <a:ext cx="8229600" cy="1779270"/>
          </a:xfrm>
        </p:spPr>
        <p:txBody>
          <a:bodyPr/>
          <a:lstStyle/>
          <a:p>
            <a:r>
              <a:rPr lang="en-US" dirty="0" smtClean="0"/>
              <a:t>Get to ART:</a:t>
            </a:r>
          </a:p>
          <a:p>
            <a:pPr lvl="1"/>
            <a:r>
              <a:rPr lang="en-US" dirty="0" smtClean="0"/>
              <a:t>Click </a:t>
            </a:r>
            <a:r>
              <a:rPr lang="en-US" dirty="0" err="1" smtClean="0"/>
              <a:t>ART:connected</a:t>
            </a:r>
            <a:r>
              <a:rPr lang="en-US" dirty="0" smtClean="0"/>
              <a:t> on the right-up corner </a:t>
            </a:r>
          </a:p>
          <a:p>
            <a:pPr lvl="1"/>
            <a:r>
              <a:rPr lang="en-US" dirty="0" smtClean="0"/>
              <a:t>Or click “reports” then click “ART”</a:t>
            </a:r>
            <a:endParaRPr lang="en-US" dirty="0"/>
          </a:p>
        </p:txBody>
      </p:sp>
      <p:pic>
        <p:nvPicPr>
          <p:cNvPr id="1027" name="Picture 3" descr="C:\Users\User\Desktop\Capture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 y="-26670"/>
            <a:ext cx="8851772" cy="4953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0" y="381000"/>
            <a:ext cx="762000" cy="1524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p:cNvSpPr/>
          <p:nvPr/>
        </p:nvSpPr>
        <p:spPr>
          <a:xfrm>
            <a:off x="49530" y="1341120"/>
            <a:ext cx="1062990" cy="1524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Rectangle 7"/>
          <p:cNvSpPr/>
          <p:nvPr/>
        </p:nvSpPr>
        <p:spPr>
          <a:xfrm>
            <a:off x="1752600" y="4114800"/>
            <a:ext cx="762000" cy="4572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5456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733800"/>
            <a:ext cx="8229600" cy="2392363"/>
          </a:xfrm>
        </p:spPr>
        <p:txBody>
          <a:bodyPr>
            <a:normAutofit/>
          </a:bodyPr>
          <a:lstStyle/>
          <a:p>
            <a:r>
              <a:rPr lang="en-US" dirty="0" smtClean="0"/>
              <a:t>Navigate ART</a:t>
            </a:r>
          </a:p>
          <a:p>
            <a:pPr lvl="1"/>
            <a:r>
              <a:rPr lang="en-US" dirty="0" smtClean="0"/>
              <a:t>Click the triangle to navigate ART folder. </a:t>
            </a:r>
          </a:p>
          <a:p>
            <a:pPr lvl="1"/>
            <a:r>
              <a:rPr lang="en-US" dirty="0" smtClean="0"/>
              <a:t>APR report is located at “Public folder”</a:t>
            </a:r>
            <a:r>
              <a:rPr lang="en-US" dirty="0" smtClean="0">
                <a:sym typeface="Wingdings" pitchFamily="2" charset="2"/>
              </a:rPr>
              <a:t> “APR”</a:t>
            </a:r>
          </a:p>
        </p:txBody>
      </p:sp>
      <p:pic>
        <p:nvPicPr>
          <p:cNvPr id="2050" name="Picture 2" descr="C:\Users\User\Desktop\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1"/>
            <a:ext cx="9044381" cy="3505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7160" y="914400"/>
            <a:ext cx="304800" cy="19812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Rectangle 5"/>
          <p:cNvSpPr/>
          <p:nvPr/>
        </p:nvSpPr>
        <p:spPr>
          <a:xfrm>
            <a:off x="441960" y="1573531"/>
            <a:ext cx="304800" cy="19812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4102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4343400"/>
            <a:ext cx="8229600" cy="2286000"/>
          </a:xfrm>
        </p:spPr>
        <p:txBody>
          <a:bodyPr>
            <a:normAutofit fontScale="92500" lnSpcReduction="10000"/>
          </a:bodyPr>
          <a:lstStyle/>
          <a:p>
            <a:r>
              <a:rPr lang="en-US" dirty="0" smtClean="0"/>
              <a:t>Run report</a:t>
            </a:r>
          </a:p>
          <a:p>
            <a:pPr lvl="1"/>
            <a:r>
              <a:rPr lang="en-US" dirty="0" smtClean="0"/>
              <a:t>Click         to run the report, the window above will appear</a:t>
            </a:r>
          </a:p>
          <a:p>
            <a:pPr lvl="1"/>
            <a:r>
              <a:rPr lang="en-US" dirty="0" smtClean="0"/>
              <a:t>Click “view report”</a:t>
            </a:r>
            <a:endParaRPr lang="en-US" dirty="0"/>
          </a:p>
          <a:p>
            <a:r>
              <a:rPr lang="en-US" dirty="0" smtClean="0"/>
              <a:t>Always run the newest version of the report.</a:t>
            </a:r>
          </a:p>
        </p:txBody>
      </p:sp>
      <p:pic>
        <p:nvPicPr>
          <p:cNvPr id="3074" name="Picture 2" descr="C:\Users\User\Deskto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 y="-76200"/>
            <a:ext cx="9040813" cy="42767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esktop\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7404" y="4965628"/>
            <a:ext cx="417196" cy="39028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72490" y="2438400"/>
            <a:ext cx="304800" cy="19812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p:cNvSpPr/>
          <p:nvPr/>
        </p:nvSpPr>
        <p:spPr>
          <a:xfrm>
            <a:off x="872490" y="2701290"/>
            <a:ext cx="304800" cy="19812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Rectangle 7"/>
          <p:cNvSpPr/>
          <p:nvPr/>
        </p:nvSpPr>
        <p:spPr>
          <a:xfrm>
            <a:off x="3505200" y="3048000"/>
            <a:ext cx="914400" cy="19812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93642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4525963"/>
          </a:xfrm>
          <a:ln>
            <a:noFill/>
          </a:ln>
        </p:spPr>
        <p:style>
          <a:lnRef idx="2">
            <a:schemeClr val="accent2"/>
          </a:lnRef>
          <a:fillRef idx="1">
            <a:schemeClr val="lt1"/>
          </a:fillRef>
          <a:effectRef idx="0">
            <a:schemeClr val="accent2"/>
          </a:effectRef>
          <a:fontRef idx="minor">
            <a:schemeClr val="dk1"/>
          </a:fontRef>
        </p:style>
        <p:txBody>
          <a:bodyPr>
            <a:normAutofit/>
          </a:bodyPr>
          <a:lstStyle/>
          <a:p>
            <a:r>
              <a:rPr lang="en-US" sz="2000" dirty="0" smtClean="0"/>
              <a:t>It will lead you to another window, few minutes later this window will pop up. Sometimes it takes a while, please wait patiently. </a:t>
            </a:r>
          </a:p>
          <a:p>
            <a:r>
              <a:rPr lang="en-US" sz="2000" dirty="0" smtClean="0"/>
              <a:t>In the question box, click the question one by one. </a:t>
            </a:r>
            <a:r>
              <a:rPr lang="en-US" sz="2000" dirty="0"/>
              <a:t>S</a:t>
            </a:r>
            <a:r>
              <a:rPr lang="en-US" sz="2000" dirty="0" smtClean="0"/>
              <a:t>croll down to make sure you answer all the questions.</a:t>
            </a:r>
          </a:p>
          <a:p>
            <a:r>
              <a:rPr lang="en-US" sz="2000" dirty="0" smtClean="0"/>
              <a:t>In the answer box, answer all the questions. Once all the required questions are answered, you can click “Run Query”</a:t>
            </a:r>
            <a:endParaRPr lang="en-US" sz="2000" dirty="0"/>
          </a:p>
        </p:txBody>
      </p:sp>
      <p:pic>
        <p:nvPicPr>
          <p:cNvPr id="4098" name="Picture 2" descr="C:\Users\User\Desktop\7.PNG"/>
          <p:cNvPicPr>
            <a:picLocks noChangeAspect="1" noChangeArrowheads="1"/>
          </p:cNvPicPr>
          <p:nvPr/>
        </p:nvPicPr>
        <p:blipFill rotWithShape="1">
          <a:blip r:embed="rId2">
            <a:extLst>
              <a:ext uri="{28A0092B-C50C-407E-A947-70E740481C1C}">
                <a14:useLocalDpi xmlns:a14="http://schemas.microsoft.com/office/drawing/2010/main" val="0"/>
              </a:ext>
            </a:extLst>
          </a:blip>
          <a:srcRect l="2969" t="4985"/>
          <a:stretch/>
        </p:blipFill>
        <p:spPr bwMode="auto">
          <a:xfrm>
            <a:off x="1447800" y="2362200"/>
            <a:ext cx="5486400" cy="424868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28750" y="2362200"/>
            <a:ext cx="5486400" cy="1447800"/>
          </a:xfrm>
          <a:prstGeom prst="rect">
            <a:avLst/>
          </a:prstGeom>
          <a:no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Rectangle 5"/>
          <p:cNvSpPr/>
          <p:nvPr/>
        </p:nvSpPr>
        <p:spPr>
          <a:xfrm>
            <a:off x="1447800" y="3886200"/>
            <a:ext cx="5486400" cy="2152650"/>
          </a:xfrm>
          <a:prstGeom prst="rect">
            <a:avLst/>
          </a:prstGeom>
          <a:no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 name="TextBox 4"/>
          <p:cNvSpPr txBox="1"/>
          <p:nvPr/>
        </p:nvSpPr>
        <p:spPr>
          <a:xfrm>
            <a:off x="7010400" y="3086100"/>
            <a:ext cx="16002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Question</a:t>
            </a:r>
            <a:endParaRPr lang="en-US" dirty="0"/>
          </a:p>
        </p:txBody>
      </p:sp>
      <p:sp>
        <p:nvSpPr>
          <p:cNvPr id="8" name="TextBox 7"/>
          <p:cNvSpPr txBox="1"/>
          <p:nvPr/>
        </p:nvSpPr>
        <p:spPr>
          <a:xfrm>
            <a:off x="7010400" y="4924187"/>
            <a:ext cx="16002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Answer</a:t>
            </a:r>
            <a:endParaRPr lang="en-US" dirty="0"/>
          </a:p>
        </p:txBody>
      </p:sp>
    </p:spTree>
    <p:extLst>
      <p:ext uri="{BB962C8B-B14F-4D97-AF65-F5344CB8AC3E}">
        <p14:creationId xmlns:p14="http://schemas.microsoft.com/office/powerpoint/2010/main" val="119576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229600" cy="6400800"/>
          </a:xfrm>
        </p:spPr>
        <p:txBody>
          <a:bodyPr>
            <a:normAutofit fontScale="70000" lnSpcReduction="20000"/>
          </a:bodyPr>
          <a:lstStyle/>
          <a:p>
            <a:r>
              <a:rPr lang="en-US" dirty="0" smtClean="0"/>
              <a:t>What and How to answer the questions</a:t>
            </a:r>
          </a:p>
          <a:p>
            <a:pPr lvl="1"/>
            <a:r>
              <a:rPr lang="en-US" dirty="0" smtClean="0"/>
              <a:t>Select provider group: </a:t>
            </a:r>
            <a:r>
              <a:rPr lang="en-US" dirty="0" smtClean="0">
                <a:solidFill>
                  <a:schemeClr val="tx2">
                    <a:lumMod val="60000"/>
                    <a:lumOff val="40000"/>
                  </a:schemeClr>
                </a:solidFill>
              </a:rPr>
              <a:t>skip this one if not apply to you</a:t>
            </a:r>
          </a:p>
          <a:p>
            <a:pPr lvl="1"/>
            <a:r>
              <a:rPr lang="en-US" dirty="0" smtClean="0"/>
              <a:t>Select provider: </a:t>
            </a:r>
            <a:r>
              <a:rPr lang="en-US" dirty="0" smtClean="0">
                <a:solidFill>
                  <a:schemeClr val="tx2">
                    <a:lumMod val="60000"/>
                    <a:lumOff val="40000"/>
                  </a:schemeClr>
                </a:solidFill>
              </a:rPr>
              <a:t>select your program</a:t>
            </a:r>
          </a:p>
          <a:p>
            <a:pPr lvl="1"/>
            <a:r>
              <a:rPr lang="en-US" dirty="0" smtClean="0"/>
              <a:t>Enter start date: </a:t>
            </a:r>
            <a:r>
              <a:rPr lang="en-US" dirty="0" smtClean="0">
                <a:solidFill>
                  <a:schemeClr val="tx2">
                    <a:lumMod val="60000"/>
                    <a:lumOff val="40000"/>
                  </a:schemeClr>
                </a:solidFill>
              </a:rPr>
              <a:t>start date of your operating year</a:t>
            </a:r>
          </a:p>
          <a:p>
            <a:pPr lvl="1"/>
            <a:r>
              <a:rPr lang="en-US" dirty="0" smtClean="0"/>
              <a:t>Enter End Date plus 1 day: </a:t>
            </a:r>
            <a:r>
              <a:rPr lang="en-US" dirty="0" smtClean="0">
                <a:solidFill>
                  <a:schemeClr val="tx2">
                    <a:lumMod val="60000"/>
                    <a:lumOff val="40000"/>
                  </a:schemeClr>
                </a:solidFill>
              </a:rPr>
              <a:t>end date plus one day of your operating year</a:t>
            </a:r>
          </a:p>
          <a:p>
            <a:pPr lvl="1"/>
            <a:r>
              <a:rPr lang="en-US" dirty="0" smtClean="0"/>
              <a:t>Select Entry type: </a:t>
            </a:r>
            <a:r>
              <a:rPr lang="en-US" dirty="0" smtClean="0">
                <a:solidFill>
                  <a:schemeClr val="tx2">
                    <a:lumMod val="60000"/>
                    <a:lumOff val="40000"/>
                  </a:schemeClr>
                </a:solidFill>
              </a:rPr>
              <a:t>HUD</a:t>
            </a:r>
          </a:p>
          <a:p>
            <a:pPr lvl="1"/>
            <a:r>
              <a:rPr lang="en-US" dirty="0" smtClean="0"/>
              <a:t>Enter adult age: 18 </a:t>
            </a:r>
          </a:p>
          <a:p>
            <a:pPr lvl="1"/>
            <a:r>
              <a:rPr lang="en-US" dirty="0" smtClean="0"/>
              <a:t>EDA provider: </a:t>
            </a:r>
            <a:r>
              <a:rPr lang="en-US" dirty="0" smtClean="0">
                <a:solidFill>
                  <a:schemeClr val="tx2">
                    <a:lumMod val="60000"/>
                    <a:lumOff val="40000"/>
                  </a:schemeClr>
                </a:solidFill>
              </a:rPr>
              <a:t>click “refresh value” in the provider box, and select your program</a:t>
            </a:r>
          </a:p>
          <a:p>
            <a:pPr lvl="1"/>
            <a:r>
              <a:rPr lang="en-US" dirty="0" smtClean="0"/>
              <a:t>Enter effective date: </a:t>
            </a:r>
            <a:r>
              <a:rPr lang="en-US" dirty="0" smtClean="0">
                <a:solidFill>
                  <a:schemeClr val="tx2">
                    <a:lumMod val="60000"/>
                    <a:lumOff val="40000"/>
                  </a:schemeClr>
                </a:solidFill>
              </a:rPr>
              <a:t>equal to end date plus 1 day</a:t>
            </a:r>
          </a:p>
          <a:p>
            <a:pPr lvl="1"/>
            <a:r>
              <a:rPr lang="en-US" dirty="0"/>
              <a:t>Is using the Disability Determination field part of </a:t>
            </a:r>
            <a:r>
              <a:rPr lang="en-US" dirty="0" smtClean="0"/>
              <a:t>your workflow </a:t>
            </a:r>
            <a:r>
              <a:rPr lang="en-US" dirty="0"/>
              <a:t>for HUD reporting</a:t>
            </a:r>
            <a:r>
              <a:rPr lang="en-US" dirty="0" smtClean="0"/>
              <a:t>? </a:t>
            </a:r>
            <a:r>
              <a:rPr lang="en-US" dirty="0" smtClean="0">
                <a:solidFill>
                  <a:schemeClr val="tx2">
                    <a:lumMod val="60000"/>
                    <a:lumOff val="40000"/>
                  </a:schemeClr>
                </a:solidFill>
              </a:rPr>
              <a:t>Based on your agency</a:t>
            </a:r>
          </a:p>
          <a:p>
            <a:pPr lvl="1"/>
            <a:r>
              <a:rPr lang="en-US" dirty="0" smtClean="0"/>
              <a:t>Is </a:t>
            </a:r>
            <a:r>
              <a:rPr lang="en-US" dirty="0"/>
              <a:t>using the Receiving Income Source field part of </a:t>
            </a:r>
            <a:r>
              <a:rPr lang="en-US" dirty="0" smtClean="0"/>
              <a:t>your workflow </a:t>
            </a:r>
            <a:r>
              <a:rPr lang="en-US" dirty="0"/>
              <a:t>for HUD reporting</a:t>
            </a:r>
            <a:r>
              <a:rPr lang="en-US" dirty="0" smtClean="0"/>
              <a:t>? </a:t>
            </a:r>
            <a:r>
              <a:rPr lang="en-US" dirty="0" smtClean="0">
                <a:solidFill>
                  <a:schemeClr val="tx2">
                    <a:lumMod val="60000"/>
                    <a:lumOff val="40000"/>
                  </a:schemeClr>
                </a:solidFill>
              </a:rPr>
              <a:t>Based on your agency</a:t>
            </a:r>
          </a:p>
          <a:p>
            <a:pPr lvl="1"/>
            <a:r>
              <a:rPr lang="en-US" dirty="0"/>
              <a:t>Is using the Receiving Benefit field part of your </a:t>
            </a:r>
            <a:r>
              <a:rPr lang="en-US" dirty="0" smtClean="0"/>
              <a:t>workflow f</a:t>
            </a:r>
          </a:p>
          <a:p>
            <a:pPr lvl="1"/>
            <a:r>
              <a:rPr lang="en-US" dirty="0" smtClean="0"/>
              <a:t>or </a:t>
            </a:r>
            <a:r>
              <a:rPr lang="en-US" dirty="0"/>
              <a:t>HUD reporting</a:t>
            </a:r>
            <a:r>
              <a:rPr lang="en-US" dirty="0" smtClean="0"/>
              <a:t>? </a:t>
            </a:r>
            <a:r>
              <a:rPr lang="en-US" dirty="0" smtClean="0">
                <a:solidFill>
                  <a:schemeClr val="tx2">
                    <a:lumMod val="60000"/>
                    <a:lumOff val="40000"/>
                  </a:schemeClr>
                </a:solidFill>
              </a:rPr>
              <a:t>Based on your agency</a:t>
            </a:r>
          </a:p>
          <a:p>
            <a:pPr lvl="1"/>
            <a:r>
              <a:rPr lang="en-US" dirty="0" smtClean="0"/>
              <a:t>Is using interim review part of your workflow for HUD reporting? </a:t>
            </a:r>
            <a:r>
              <a:rPr lang="en-US" dirty="0" smtClean="0">
                <a:solidFill>
                  <a:schemeClr val="tx2">
                    <a:lumMod val="60000"/>
                    <a:lumOff val="40000"/>
                  </a:schemeClr>
                </a:solidFill>
              </a:rPr>
              <a:t>YES</a:t>
            </a:r>
            <a:endParaRPr lang="en-US" dirty="0">
              <a:solidFill>
                <a:schemeClr val="tx2">
                  <a:lumMod val="60000"/>
                  <a:lumOff val="40000"/>
                </a:schemeClr>
              </a:solidFill>
            </a:endParaRPr>
          </a:p>
          <a:p>
            <a:pPr marL="342900" lvl="1" indent="-342900">
              <a:buFont typeface="Arial" pitchFamily="34" charset="0"/>
              <a:buChar char="•"/>
            </a:pPr>
            <a:r>
              <a:rPr lang="en-US" sz="3200" dirty="0" smtClean="0"/>
              <a:t>Answers’ options </a:t>
            </a:r>
            <a:r>
              <a:rPr lang="en-US" sz="3200" dirty="0"/>
              <a:t>are </a:t>
            </a:r>
            <a:r>
              <a:rPr lang="en-US" sz="3200" dirty="0" smtClean="0"/>
              <a:t>listed on the left hand box, you can double click option or select the option then click the errors to move option to the right hand box.</a:t>
            </a:r>
            <a:endParaRPr lang="en-US" sz="3200" dirty="0"/>
          </a:p>
        </p:txBody>
      </p:sp>
    </p:spTree>
    <p:extLst>
      <p:ext uri="{BB962C8B-B14F-4D97-AF65-F5344CB8AC3E}">
        <p14:creationId xmlns:p14="http://schemas.microsoft.com/office/powerpoint/2010/main" val="2043378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it to PDF</a:t>
            </a:r>
            <a:endParaRPr lang="en-US" dirty="0"/>
          </a:p>
        </p:txBody>
      </p:sp>
      <p:sp>
        <p:nvSpPr>
          <p:cNvPr id="3" name="Content Placeholder 2"/>
          <p:cNvSpPr>
            <a:spLocks noGrp="1"/>
          </p:cNvSpPr>
          <p:nvPr>
            <p:ph idx="1"/>
          </p:nvPr>
        </p:nvSpPr>
        <p:spPr>
          <a:xfrm>
            <a:off x="457200" y="4267200"/>
            <a:ext cx="8229600" cy="2438400"/>
          </a:xfrm>
        </p:spPr>
        <p:txBody>
          <a:bodyPr>
            <a:normAutofit fontScale="85000" lnSpcReduction="20000"/>
          </a:bodyPr>
          <a:lstStyle/>
          <a:p>
            <a:r>
              <a:rPr lang="en-US" dirty="0" smtClean="0"/>
              <a:t>Click Documents on the up-left corner</a:t>
            </a:r>
          </a:p>
          <a:p>
            <a:r>
              <a:rPr lang="en-US" dirty="0" smtClean="0"/>
              <a:t>Choose “save to my computer as” to save the whole document. Choose “save report to my computer as” if you only want to save the tab that you are currently reviewing</a:t>
            </a:r>
          </a:p>
          <a:p>
            <a:r>
              <a:rPr lang="en-US" dirty="0" smtClean="0"/>
              <a:t>Choose the format you would like to save.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76400"/>
            <a:ext cx="5753100"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8510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r>
              <a:rPr lang="en-US" dirty="0" smtClean="0"/>
              <a:t>625 HUD COC APR vs 631 CoC APR Detail</a:t>
            </a:r>
          </a:p>
          <a:p>
            <a:pPr marL="0" indent="0">
              <a:buNone/>
            </a:pPr>
            <a:r>
              <a:rPr lang="en-US" dirty="0" smtClean="0"/>
              <a:t>    625 report </a:t>
            </a:r>
            <a:r>
              <a:rPr lang="en-US" dirty="0"/>
              <a:t>includes question 7-9,12-29, and 36 from your </a:t>
            </a:r>
            <a:r>
              <a:rPr lang="en-US" dirty="0" smtClean="0"/>
              <a:t>APR and matching the screen on </a:t>
            </a:r>
            <a:r>
              <a:rPr lang="en-US" dirty="0" err="1" smtClean="0"/>
              <a:t>Esnaps</a:t>
            </a:r>
            <a:r>
              <a:rPr lang="en-US" dirty="0" smtClean="0"/>
              <a:t>. You can use this report to fill out your APR in </a:t>
            </a:r>
            <a:r>
              <a:rPr lang="en-US" dirty="0" err="1" smtClean="0"/>
              <a:t>esnaps</a:t>
            </a:r>
            <a:r>
              <a:rPr lang="en-US" dirty="0" smtClean="0"/>
              <a:t>.</a:t>
            </a:r>
          </a:p>
          <a:p>
            <a:pPr marL="0" indent="0">
              <a:buNone/>
            </a:pPr>
            <a:r>
              <a:rPr lang="en-US" dirty="0"/>
              <a:t> </a:t>
            </a:r>
            <a:r>
              <a:rPr lang="en-US" dirty="0" smtClean="0"/>
              <a:t> 631 is a client detail report, intent to assist you to locate certain errors that you found in Report 625. </a:t>
            </a:r>
          </a:p>
          <a:p>
            <a:pPr marL="0" indent="0">
              <a:buNone/>
            </a:pPr>
            <a:r>
              <a:rPr lang="en-US" dirty="0" smtClean="0"/>
              <a:t>  You will first use 625 Report to understand your program number, and if you found that there maybe any mistake, you will then use 631 to locate the mistake and correct it in </a:t>
            </a:r>
            <a:r>
              <a:rPr lang="en-US" dirty="0" err="1" smtClean="0"/>
              <a:t>Clientpoint</a:t>
            </a:r>
            <a:r>
              <a:rPr lang="en-US" dirty="0" smtClean="0"/>
              <a:t>. Then you will run 625 again to ensure the final numbers are correct to copy into </a:t>
            </a:r>
            <a:r>
              <a:rPr lang="en-US" dirty="0" err="1" smtClean="0"/>
              <a:t>esnaps</a:t>
            </a:r>
            <a:r>
              <a:rPr lang="en-US" dirty="0" smtClean="0"/>
              <a:t> and submit to HUD.</a:t>
            </a:r>
            <a:endParaRPr lang="en-US" dirty="0"/>
          </a:p>
        </p:txBody>
      </p:sp>
    </p:spTree>
    <p:extLst>
      <p:ext uri="{BB962C8B-B14F-4D97-AF65-F5344CB8AC3E}">
        <p14:creationId xmlns:p14="http://schemas.microsoft.com/office/powerpoint/2010/main" val="184342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92500"/>
          </a:bodyPr>
          <a:lstStyle/>
          <a:p>
            <a:r>
              <a:rPr lang="en-US" dirty="0" smtClean="0"/>
              <a:t>View report VS Edit report</a:t>
            </a:r>
          </a:p>
          <a:p>
            <a:pPr marL="0" indent="0">
              <a:buNone/>
            </a:pPr>
            <a:r>
              <a:rPr lang="en-US" dirty="0" smtClean="0"/>
              <a:t>“View” Report means “run” report. </a:t>
            </a:r>
            <a:endParaRPr lang="en-US" dirty="0"/>
          </a:p>
          <a:p>
            <a:pPr marL="0" indent="0">
              <a:buNone/>
            </a:pPr>
            <a:r>
              <a:rPr lang="en-US" dirty="0" smtClean="0"/>
              <a:t>Viewer license allows user to use “Edit Report” to use the built-in filters in certain reports. Report 631 is one of them. “Edit report” takes </a:t>
            </a:r>
            <a:r>
              <a:rPr lang="en-US" dirty="0"/>
              <a:t>longer time and requires a better understanding of the report.</a:t>
            </a:r>
            <a:endParaRPr lang="en-US" dirty="0" smtClean="0"/>
          </a:p>
          <a:p>
            <a:pPr marL="0" indent="0">
              <a:buNone/>
            </a:pPr>
            <a:endParaRPr lang="en-US" dirty="0"/>
          </a:p>
          <a:p>
            <a:pPr marL="0" indent="0">
              <a:buNone/>
            </a:pPr>
            <a:r>
              <a:rPr lang="en-US" dirty="0" smtClean="0"/>
              <a:t>You will first use View report function to run the report. In general, Bowman have already mark or color most of the errors. You can follow those to correct your data. If after all the corrections have been made, there is still error, you will then use “Edit Report”.</a:t>
            </a:r>
          </a:p>
        </p:txBody>
      </p:sp>
    </p:spTree>
    <p:extLst>
      <p:ext uri="{BB962C8B-B14F-4D97-AF65-F5344CB8AC3E}">
        <p14:creationId xmlns:p14="http://schemas.microsoft.com/office/powerpoint/2010/main" val="2491301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946</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How to run APR and APR detail</vt:lpstr>
      <vt:lpstr>PowerPoint Presentation</vt:lpstr>
      <vt:lpstr>PowerPoint Presentation</vt:lpstr>
      <vt:lpstr> </vt:lpstr>
      <vt:lpstr>PowerPoint Presentation</vt:lpstr>
      <vt:lpstr>PowerPoint Presentation</vt:lpstr>
      <vt:lpstr>Save it to PDF</vt:lpstr>
      <vt:lpstr>PowerPoint Presentation</vt:lpstr>
      <vt:lpstr>PowerPoint Presentation</vt:lpstr>
      <vt:lpstr>Edit Report (Filter function)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run APR and APR detail</dc:title>
  <dc:creator>User</dc:creator>
  <cp:lastModifiedBy>Kexin</cp:lastModifiedBy>
  <cp:revision>11</cp:revision>
  <dcterms:created xsi:type="dcterms:W3CDTF">2006-08-16T00:00:00Z</dcterms:created>
  <dcterms:modified xsi:type="dcterms:W3CDTF">2014-02-13T14:58:20Z</dcterms:modified>
</cp:coreProperties>
</file>