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2"/>
  </p:handout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1" r:id="rId13"/>
    <p:sldId id="270" r:id="rId14"/>
    <p:sldId id="266" r:id="rId15"/>
    <p:sldId id="276" r:id="rId16"/>
    <p:sldId id="267" r:id="rId17"/>
    <p:sldId id="272" r:id="rId18"/>
    <p:sldId id="273" r:id="rId19"/>
    <p:sldId id="274" r:id="rId20"/>
    <p:sldId id="275" r:id="rId21"/>
  </p:sldIdLst>
  <p:sldSz cx="9144000" cy="6858000" type="screen4x3"/>
  <p:notesSz cx="7023100" cy="93091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72B21EE-A259-424C-A6A2-AAF96896699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EDC284C-4B35-455B-8745-C35723D0A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08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60F8-299B-4729-83B5-65578237A8FD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34B0-D27D-4A84-AD98-338AD2701F8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60F8-299B-4729-83B5-65578237A8FD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34B0-D27D-4A84-AD98-338AD2701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60F8-299B-4729-83B5-65578237A8FD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34B0-D27D-4A84-AD98-338AD2701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60F8-299B-4729-83B5-65578237A8FD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34B0-D27D-4A84-AD98-338AD2701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60F8-299B-4729-83B5-65578237A8FD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34B0-D27D-4A84-AD98-338AD2701F8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60F8-299B-4729-83B5-65578237A8FD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34B0-D27D-4A84-AD98-338AD2701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60F8-299B-4729-83B5-65578237A8FD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34B0-D27D-4A84-AD98-338AD2701F8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60F8-299B-4729-83B5-65578237A8FD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34B0-D27D-4A84-AD98-338AD2701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60F8-299B-4729-83B5-65578237A8FD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34B0-D27D-4A84-AD98-338AD2701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60F8-299B-4729-83B5-65578237A8FD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34B0-D27D-4A84-AD98-338AD2701F8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60F8-299B-4729-83B5-65578237A8FD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34B0-D27D-4A84-AD98-338AD2701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15260F8-299B-4729-83B5-65578237A8FD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81C34B0-D27D-4A84-AD98-338AD2701F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i="0" u="none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2017 HMIS Data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Homeless Alliance of WNY</a:t>
            </a:r>
          </a:p>
          <a:p>
            <a:r>
              <a:rPr lang="en-US" dirty="0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Date**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New Element</a:t>
            </a:r>
          </a:p>
          <a:p>
            <a:r>
              <a:rPr lang="en-US" b="1" dirty="0" smtClean="0"/>
              <a:t>Required</a:t>
            </a:r>
            <a:endParaRPr lang="en-US" dirty="0" smtClean="0"/>
          </a:p>
          <a:p>
            <a:endParaRPr lang="en-US" b="1" dirty="0"/>
          </a:p>
          <a:p>
            <a:r>
              <a:rPr lang="en-US" b="1" dirty="0"/>
              <a:t>Entry </a:t>
            </a:r>
            <a:r>
              <a:rPr lang="en-US" b="1" dirty="0" smtClean="0"/>
              <a:t>Dates </a:t>
            </a:r>
            <a:r>
              <a:rPr lang="en-US" b="1" dirty="0"/>
              <a:t>are now called Start Dates for all </a:t>
            </a:r>
            <a:r>
              <a:rPr lang="en-US" b="1" dirty="0" smtClean="0"/>
              <a:t>projects.</a:t>
            </a:r>
          </a:p>
          <a:p>
            <a:pPr lvl="1"/>
            <a:r>
              <a:rPr lang="en-US" dirty="0"/>
              <a:t>Often times, PSH and RRH projects begin serving the clients prior to move in </a:t>
            </a:r>
            <a:r>
              <a:rPr lang="en-US" dirty="0" smtClean="0"/>
              <a:t>dates.  HUD wants to capture that time spent working with a client before they move in to housing.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change should NOT affect your understanding of when clients “enter” other, non-PH project types (i.e. Street outreach is still at first contact; ES/ SH/ TH is still first night in bed/ residence, etc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c</a:t>
            </a:r>
            <a:r>
              <a:rPr lang="en-US" dirty="0" smtClean="0"/>
              <a:t>urrent clients in PSH projects who are “engaged” but not “moved in”: Prior to October 1</a:t>
            </a:r>
            <a:r>
              <a:rPr lang="en-US" baseline="30000" dirty="0" smtClean="0"/>
              <a:t>st</a:t>
            </a:r>
            <a:r>
              <a:rPr lang="en-US" dirty="0" smtClean="0"/>
              <a:t>, do not enter them into HMIS.  But after October 1</a:t>
            </a:r>
            <a:r>
              <a:rPr lang="en-US" baseline="30000" dirty="0" smtClean="0"/>
              <a:t>st</a:t>
            </a:r>
            <a:r>
              <a:rPr lang="en-US" dirty="0" smtClean="0"/>
              <a:t>, you can backdate a “Start Date”.</a:t>
            </a:r>
          </a:p>
        </p:txBody>
      </p:sp>
    </p:spTree>
    <p:extLst>
      <p:ext uri="{BB962C8B-B14F-4D97-AF65-F5344CB8AC3E}">
        <p14:creationId xmlns:p14="http://schemas.microsoft.com/office/powerpoint/2010/main" val="727455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Move In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Expanded Element</a:t>
            </a:r>
          </a:p>
          <a:p>
            <a:r>
              <a:rPr lang="en-US" b="1" dirty="0" smtClean="0"/>
              <a:t>Required for PSH and RRH</a:t>
            </a:r>
          </a:p>
          <a:p>
            <a:endParaRPr lang="en-US" b="1" dirty="0"/>
          </a:p>
          <a:p>
            <a:r>
              <a:rPr lang="en-US" dirty="0"/>
              <a:t>This field now applies to RRH </a:t>
            </a:r>
            <a:r>
              <a:rPr lang="en-US" b="1" dirty="0"/>
              <a:t>AND</a:t>
            </a:r>
            <a:r>
              <a:rPr lang="en-US" dirty="0"/>
              <a:t> PSH </a:t>
            </a:r>
            <a:r>
              <a:rPr lang="en-US" dirty="0" smtClean="0"/>
              <a:t>projects.</a:t>
            </a:r>
          </a:p>
          <a:p>
            <a:r>
              <a:rPr lang="en-US" dirty="0" smtClean="0"/>
              <a:t>This question will be located in the Interim Review and Entry Assessment</a:t>
            </a:r>
            <a:r>
              <a:rPr lang="en-US" dirty="0"/>
              <a:t> </a:t>
            </a:r>
            <a:r>
              <a:rPr lang="en-US" dirty="0" smtClean="0"/>
              <a:t>for PSH and RRH projects.</a:t>
            </a:r>
          </a:p>
          <a:p>
            <a:r>
              <a:rPr lang="en-US" dirty="0"/>
              <a:t>Your </a:t>
            </a:r>
            <a:r>
              <a:rPr lang="en-US" dirty="0" smtClean="0"/>
              <a:t>client’s </a:t>
            </a:r>
            <a:r>
              <a:rPr lang="en-US" u="sng" dirty="0" smtClean="0"/>
              <a:t>Start </a:t>
            </a:r>
            <a:r>
              <a:rPr lang="en-US" u="sng" dirty="0"/>
              <a:t>Date </a:t>
            </a:r>
            <a:r>
              <a:rPr lang="en-US" dirty="0"/>
              <a:t>is the date you start working with the client towards finding </a:t>
            </a:r>
            <a:r>
              <a:rPr lang="en-US" dirty="0" smtClean="0"/>
              <a:t>housing.</a:t>
            </a:r>
          </a:p>
          <a:p>
            <a:r>
              <a:rPr lang="en-US" dirty="0"/>
              <a:t>Your Client's </a:t>
            </a:r>
            <a:r>
              <a:rPr lang="en-US" u="sng" dirty="0"/>
              <a:t>Move in </a:t>
            </a:r>
            <a:r>
              <a:rPr lang="en-US" u="sng" dirty="0" smtClean="0"/>
              <a:t>Date</a:t>
            </a:r>
            <a:r>
              <a:rPr lang="en-US" dirty="0" smtClean="0"/>
              <a:t> will </a:t>
            </a:r>
            <a:r>
              <a:rPr lang="en-US" dirty="0"/>
              <a:t>be the date they move into housing</a:t>
            </a:r>
            <a:r>
              <a:rPr lang="en-US" dirty="0" smtClean="0"/>
              <a:t>.</a:t>
            </a:r>
          </a:p>
          <a:p>
            <a:r>
              <a:rPr lang="en-US" dirty="0"/>
              <a:t>These can be the same </a:t>
            </a:r>
            <a:r>
              <a:rPr lang="en-US" dirty="0" smtClean="0"/>
              <a:t>date but your Move In date cannot be before your Start Date.</a:t>
            </a:r>
          </a:p>
          <a:p>
            <a:pPr lvl="1"/>
            <a:r>
              <a:rPr lang="en-US" sz="1800" i="1" dirty="0"/>
              <a:t>By using a Start Date, in conjunction with Move in Dates, we will be able to better capture that time spent working with the client for RRH and PSH projects</a:t>
            </a:r>
            <a:r>
              <a:rPr lang="en-US" sz="1800" i="1" dirty="0" smtClean="0"/>
              <a:t>.</a:t>
            </a:r>
          </a:p>
          <a:p>
            <a:pPr lvl="1"/>
            <a:r>
              <a:rPr lang="en-US" sz="1800" i="1" u="sng" dirty="0" smtClean="0"/>
              <a:t>Projects other than RRH and PSH will not have this element on their assessments.</a:t>
            </a:r>
            <a:endParaRPr lang="en-US" sz="1800" i="1" u="sng" dirty="0"/>
          </a:p>
        </p:txBody>
      </p:sp>
    </p:spTree>
    <p:extLst>
      <p:ext uri="{BB962C8B-B14F-4D97-AF65-F5344CB8AC3E}">
        <p14:creationId xmlns:p14="http://schemas.microsoft.com/office/powerpoint/2010/main" val="2889194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PSH Workflow Diagram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5000"/>
            <a:ext cx="6167437" cy="3913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6385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Workflow for RRH &amp; PSH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477000" cy="4176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917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Guidance for RRH and PSH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work with a client but they do not move into housing, </a:t>
            </a:r>
            <a:r>
              <a:rPr lang="en-US" b="1" dirty="0"/>
              <a:t>you cannot delete them from HMIS or their </a:t>
            </a:r>
            <a:r>
              <a:rPr lang="en-US" b="1" dirty="0" smtClean="0"/>
              <a:t>Entry/Exit.</a:t>
            </a:r>
          </a:p>
          <a:p>
            <a:r>
              <a:rPr lang="en-US" dirty="0" smtClean="0"/>
              <a:t>We had previously allowed this as HUD was vague on this situation.  They have now explicitly stated to not do this.</a:t>
            </a:r>
          </a:p>
          <a:p>
            <a:r>
              <a:rPr lang="en-US" dirty="0"/>
              <a:t>HUD wants to measure that time spent with the client and use that data to capture why that encounter did not result in </a:t>
            </a:r>
            <a:r>
              <a:rPr lang="en-US" dirty="0" smtClean="0"/>
              <a:t>housing.</a:t>
            </a:r>
          </a:p>
          <a:p>
            <a:r>
              <a:rPr lang="en-US" dirty="0"/>
              <a:t>Remember nothing is ever “deleted” in HMIS, only </a:t>
            </a:r>
            <a:r>
              <a:rPr lang="en-US" dirty="0" smtClean="0"/>
              <a:t>inactivated </a:t>
            </a:r>
            <a:r>
              <a:rPr lang="en-US" dirty="0"/>
              <a:t>a</a:t>
            </a:r>
            <a:r>
              <a:rPr lang="en-US" dirty="0" smtClean="0"/>
              <a:t>nd we have the capability to monitor this if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78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Is My Client “Admitted”? </a:t>
            </a:r>
            <a:br>
              <a:rPr lang="en-US" dirty="0" smtClean="0"/>
            </a:br>
            <a:r>
              <a:rPr lang="en-US" dirty="0" smtClean="0"/>
              <a:t>(For RRH and PSH)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91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 not give your client a Start Date in HMIS unless all 3 factors are met.  This should reduce the number of clients who do not achieve positive housing outcomes.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6419850" cy="3391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372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Specific Data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Applies to Specific Project Types: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Outreach</a:t>
            </a:r>
            <a:r>
              <a:rPr lang="en-US" dirty="0" smtClean="0"/>
              <a:t> ONLY-Date of Contact</a:t>
            </a:r>
          </a:p>
          <a:p>
            <a:pPr lvl="2"/>
            <a:r>
              <a:rPr lang="en-US" dirty="0" smtClean="0"/>
              <a:t>Wording Changes.</a:t>
            </a:r>
          </a:p>
          <a:p>
            <a:pPr lvl="2"/>
            <a:r>
              <a:rPr lang="en-US" dirty="0"/>
              <a:t>Location of Contact will be changed to </a:t>
            </a:r>
            <a:r>
              <a:rPr lang="en-US" dirty="0" smtClean="0"/>
              <a:t>“Was </a:t>
            </a:r>
            <a:r>
              <a:rPr lang="en-US" dirty="0"/>
              <a:t>client staying on streets, ES, or SH</a:t>
            </a:r>
            <a:r>
              <a:rPr lang="en-US" dirty="0" smtClean="0"/>
              <a:t>?” This better matches </a:t>
            </a:r>
            <a:r>
              <a:rPr lang="en-US" dirty="0"/>
              <a:t>Living Situation wording.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SSVF</a:t>
            </a:r>
            <a:r>
              <a:rPr lang="en-US" dirty="0" smtClean="0"/>
              <a:t> ONLY-VMAC</a:t>
            </a:r>
          </a:p>
          <a:p>
            <a:pPr lvl="2"/>
            <a:r>
              <a:rPr lang="en-US" dirty="0"/>
              <a:t>Is now a drop down menu rather than typing in the </a:t>
            </a:r>
            <a:r>
              <a:rPr lang="en-US" dirty="0" smtClean="0"/>
              <a:t>number.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RHY</a:t>
            </a:r>
            <a:r>
              <a:rPr lang="en-US" dirty="0" smtClean="0"/>
              <a:t> ONLY-New Elements</a:t>
            </a:r>
          </a:p>
          <a:p>
            <a:pPr lvl="2"/>
            <a:r>
              <a:rPr lang="en-US" dirty="0"/>
              <a:t>-</a:t>
            </a:r>
            <a:r>
              <a:rPr lang="en-US" b="1" dirty="0"/>
              <a:t>“</a:t>
            </a:r>
            <a:r>
              <a:rPr lang="en-US" dirty="0"/>
              <a:t>Is client in counseling?” &amp; “Is discharge safe and appropriate?”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PATH/HOPWA</a:t>
            </a:r>
            <a:r>
              <a:rPr lang="en-US" dirty="0" smtClean="0"/>
              <a:t> ONLY-Housing Status</a:t>
            </a:r>
          </a:p>
          <a:p>
            <a:pPr lvl="2"/>
            <a:r>
              <a:rPr lang="en-US" dirty="0"/>
              <a:t>For programs that still use this (not many) this will be completely retired and removed from the system. This is a different Housing Status field than </a:t>
            </a:r>
            <a:r>
              <a:rPr lang="en-US" dirty="0" smtClean="0"/>
              <a:t>used by Coordinated </a:t>
            </a:r>
            <a:r>
              <a:rPr lang="en-US" dirty="0"/>
              <a:t>Entry.</a:t>
            </a:r>
          </a:p>
        </p:txBody>
      </p:sp>
    </p:spTree>
    <p:extLst>
      <p:ext uri="{BB962C8B-B14F-4D97-AF65-F5344CB8AC3E}">
        <p14:creationId xmlns:p14="http://schemas.microsoft.com/office/powerpoint/2010/main" val="3591817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CoC</a:t>
            </a:r>
            <a:r>
              <a:rPr lang="en-US" dirty="0" smtClean="0"/>
              <a:t>-APR</a:t>
            </a:r>
          </a:p>
          <a:p>
            <a:pPr lvl="1"/>
            <a:r>
              <a:rPr lang="en-US" dirty="0" smtClean="0"/>
              <a:t>Located in “Reports” and is available for all users to run.</a:t>
            </a:r>
          </a:p>
          <a:p>
            <a:pPr lvl="1"/>
            <a:r>
              <a:rPr lang="en-US" dirty="0" smtClean="0"/>
              <a:t>APR now gets uploaded to SAGE through a CSV file.</a:t>
            </a:r>
          </a:p>
          <a:p>
            <a:r>
              <a:rPr lang="en-US" dirty="0" smtClean="0"/>
              <a:t>ESG CAPER</a:t>
            </a:r>
          </a:p>
          <a:p>
            <a:pPr lvl="1"/>
            <a:r>
              <a:rPr lang="en-US" dirty="0" smtClean="0"/>
              <a:t>Located in “Reports” and is available for all users to run.</a:t>
            </a:r>
          </a:p>
          <a:p>
            <a:pPr lvl="1"/>
            <a:r>
              <a:rPr lang="en-US" dirty="0" smtClean="0"/>
              <a:t>Starting October 1</a:t>
            </a:r>
            <a:r>
              <a:rPr lang="en-US" baseline="30000" dirty="0" smtClean="0"/>
              <a:t>st</a:t>
            </a:r>
            <a:r>
              <a:rPr lang="en-US" dirty="0" smtClean="0"/>
              <a:t>, ESG CAPER’s will also upload a CSV file to SAGE </a:t>
            </a:r>
            <a:r>
              <a:rPr lang="en-US" u="sng" dirty="0" smtClean="0"/>
              <a:t>regardless of program year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E-Cart will be retired.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82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Servicepoint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waiting…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694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Quality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aware that some projects would like a more comprehensive data quality report and we are working with </a:t>
            </a:r>
            <a:r>
              <a:rPr lang="en-US" dirty="0" err="1"/>
              <a:t>Mediware</a:t>
            </a:r>
            <a:r>
              <a:rPr lang="en-US" dirty="0"/>
              <a:t> to bring this about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Report Cards will be available in the new reporting system.  We just have to wait for </a:t>
            </a:r>
            <a:r>
              <a:rPr lang="en-US" dirty="0" err="1" smtClean="0"/>
              <a:t>Mediware</a:t>
            </a:r>
            <a:r>
              <a:rPr lang="en-US" dirty="0" smtClean="0"/>
              <a:t> to create it.</a:t>
            </a:r>
          </a:p>
          <a:p>
            <a:r>
              <a:rPr lang="en-US" dirty="0" smtClean="0"/>
              <a:t>In the meantime, the </a:t>
            </a:r>
            <a:r>
              <a:rPr lang="en-US" dirty="0" err="1" smtClean="0"/>
              <a:t>CoC</a:t>
            </a:r>
            <a:r>
              <a:rPr lang="en-US" dirty="0" smtClean="0"/>
              <a:t>-APR has useful data quality questions that will go over some, but not all, data quality issues.</a:t>
            </a:r>
          </a:p>
          <a:p>
            <a:r>
              <a:rPr lang="en-US" u="sng" dirty="0" smtClean="0"/>
              <a:t>Remember to add the correct ROI to your client when entering data! </a:t>
            </a:r>
            <a:r>
              <a:rPr lang="en-US" dirty="0" smtClean="0"/>
              <a:t>The ROI provider should match whatever provider you are entering data under.  EDA is useful!</a:t>
            </a:r>
          </a:p>
        </p:txBody>
      </p:sp>
    </p:spTree>
    <p:extLst>
      <p:ext uri="{BB962C8B-B14F-4D97-AF65-F5344CB8AC3E}">
        <p14:creationId xmlns:p14="http://schemas.microsoft.com/office/powerpoint/2010/main" val="3418564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&amp; 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Takes </a:t>
            </a:r>
            <a:r>
              <a:rPr lang="en-US" b="1" dirty="0"/>
              <a:t>E</a:t>
            </a:r>
            <a:r>
              <a:rPr lang="en-US" b="1" dirty="0" smtClean="0"/>
              <a:t>ffect October 1</a:t>
            </a:r>
            <a:r>
              <a:rPr lang="en-US" b="1" baseline="30000" dirty="0" smtClean="0"/>
              <a:t>st</a:t>
            </a:r>
            <a:r>
              <a:rPr lang="en-US" b="1" dirty="0" smtClean="0"/>
              <a:t>, 2017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Data Element Changes</a:t>
            </a:r>
          </a:p>
          <a:p>
            <a:r>
              <a:rPr lang="en-US" dirty="0" smtClean="0"/>
              <a:t>Reporting Updates</a:t>
            </a:r>
          </a:p>
          <a:p>
            <a:r>
              <a:rPr lang="en-US" dirty="0" smtClean="0"/>
              <a:t>SP 6 Updates</a:t>
            </a:r>
          </a:p>
          <a:p>
            <a:r>
              <a:rPr lang="en-US" dirty="0" smtClean="0"/>
              <a:t>Data Quality Updates</a:t>
            </a:r>
          </a:p>
          <a:p>
            <a:r>
              <a:rPr lang="en-US" dirty="0" smtClean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668084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us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8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Data Element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Applies to ALL Projects</a:t>
            </a:r>
          </a:p>
          <a:p>
            <a:pPr lvl="1"/>
            <a:r>
              <a:rPr lang="en-US" sz="2400" dirty="0" smtClean="0"/>
              <a:t>Gender</a:t>
            </a:r>
          </a:p>
          <a:p>
            <a:pPr lvl="1"/>
            <a:r>
              <a:rPr lang="en-US" sz="2400" dirty="0" smtClean="0"/>
              <a:t>Sexual Orientation</a:t>
            </a:r>
          </a:p>
          <a:p>
            <a:pPr lvl="1"/>
            <a:r>
              <a:rPr lang="en-US" sz="2400" dirty="0" smtClean="0"/>
              <a:t>Non Cash Benefits</a:t>
            </a:r>
          </a:p>
          <a:p>
            <a:pPr lvl="1"/>
            <a:r>
              <a:rPr lang="en-US" sz="2400" dirty="0" smtClean="0"/>
              <a:t>Destination</a:t>
            </a:r>
          </a:p>
          <a:p>
            <a:pPr lvl="1"/>
            <a:r>
              <a:rPr lang="en-US" sz="2400" dirty="0" smtClean="0"/>
              <a:t>Living Situation</a:t>
            </a:r>
          </a:p>
          <a:p>
            <a:pPr lvl="1"/>
            <a:r>
              <a:rPr lang="en-US" sz="2400" dirty="0" smtClean="0"/>
              <a:t>Disability</a:t>
            </a:r>
          </a:p>
          <a:p>
            <a:pPr lvl="1"/>
            <a:r>
              <a:rPr lang="en-US" sz="2400" dirty="0" smtClean="0"/>
              <a:t>Start Dates</a:t>
            </a:r>
          </a:p>
          <a:p>
            <a:pPr lvl="1"/>
            <a:r>
              <a:rPr lang="en-US" sz="2400" dirty="0" smtClean="0"/>
              <a:t>Move In dates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681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Wording Change</a:t>
            </a:r>
          </a:p>
          <a:p>
            <a:r>
              <a:rPr lang="en-US" b="1" dirty="0" smtClean="0"/>
              <a:t>Required Element</a:t>
            </a:r>
          </a:p>
          <a:p>
            <a:endParaRPr lang="en-US" dirty="0"/>
          </a:p>
          <a:p>
            <a:r>
              <a:rPr lang="en-US" dirty="0" smtClean="0"/>
              <a:t>New Wording includes options:</a:t>
            </a:r>
          </a:p>
          <a:p>
            <a:pPr lvl="1"/>
            <a:r>
              <a:rPr lang="en-US" dirty="0" smtClean="0"/>
              <a:t>Trans Male (female to male)</a:t>
            </a:r>
          </a:p>
          <a:p>
            <a:pPr lvl="1"/>
            <a:r>
              <a:rPr lang="en-US" dirty="0" smtClean="0"/>
              <a:t>Trans Female (male to female)</a:t>
            </a:r>
          </a:p>
          <a:p>
            <a:pPr lvl="1"/>
            <a:r>
              <a:rPr lang="en-US" dirty="0" smtClean="0"/>
              <a:t>Gender Nonconforming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411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New Element</a:t>
            </a:r>
          </a:p>
          <a:p>
            <a:r>
              <a:rPr lang="en-US" b="1" dirty="0" smtClean="0"/>
              <a:t>Optional</a:t>
            </a:r>
          </a:p>
          <a:p>
            <a:endParaRPr lang="en-US" b="1" dirty="0" smtClean="0"/>
          </a:p>
          <a:p>
            <a:r>
              <a:rPr lang="en-US" sz="2000" dirty="0" smtClean="0"/>
              <a:t>Will be added to current entry assessment.</a:t>
            </a:r>
          </a:p>
          <a:p>
            <a:r>
              <a:rPr lang="en-US" sz="2000" dirty="0" smtClean="0"/>
              <a:t>This question is already required for some funding partners.</a:t>
            </a:r>
          </a:p>
          <a:p>
            <a:r>
              <a:rPr lang="en-US" sz="2000" dirty="0" smtClean="0"/>
              <a:t>Data collection on this vulnerable population is lacking.  HAWNY anticipates this question being required in the coming years.</a:t>
            </a:r>
          </a:p>
          <a:p>
            <a:endParaRPr lang="en-US" sz="2000" dirty="0"/>
          </a:p>
          <a:p>
            <a:r>
              <a:rPr lang="en-US" sz="2000" dirty="0" smtClean="0"/>
              <a:t>Self report responses available:</a:t>
            </a:r>
          </a:p>
          <a:p>
            <a:pPr lvl="1"/>
            <a:r>
              <a:rPr lang="en-US" sz="1800" dirty="0" smtClean="0"/>
              <a:t>Heterosexual</a:t>
            </a:r>
          </a:p>
          <a:p>
            <a:pPr lvl="1"/>
            <a:r>
              <a:rPr lang="en-US" sz="1800" dirty="0" smtClean="0"/>
              <a:t>Gay</a:t>
            </a:r>
          </a:p>
          <a:p>
            <a:pPr lvl="1"/>
            <a:r>
              <a:rPr lang="en-US" sz="1800" dirty="0" smtClean="0"/>
              <a:t>Lesbian</a:t>
            </a:r>
          </a:p>
          <a:p>
            <a:pPr lvl="1"/>
            <a:r>
              <a:rPr lang="en-US" sz="1800" dirty="0" smtClean="0"/>
              <a:t>Bisexual</a:t>
            </a:r>
          </a:p>
          <a:p>
            <a:pPr lvl="1"/>
            <a:r>
              <a:rPr lang="en-US" sz="1800" dirty="0" smtClean="0"/>
              <a:t>Questioning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156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Cash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Options Removal</a:t>
            </a:r>
          </a:p>
          <a:p>
            <a:r>
              <a:rPr lang="en-US" b="1" dirty="0" smtClean="0"/>
              <a:t>Required Element</a:t>
            </a:r>
          </a:p>
          <a:p>
            <a:endParaRPr lang="en-US" b="1" dirty="0"/>
          </a:p>
          <a:p>
            <a:r>
              <a:rPr lang="en-US" dirty="0" smtClean="0"/>
              <a:t>Section 8 and Temporary Rental Assistance will be removed from the HUD HMIS requirements.</a:t>
            </a:r>
          </a:p>
          <a:p>
            <a:r>
              <a:rPr lang="en-US" dirty="0" smtClean="0"/>
              <a:t>These options will still be available, but will not be counted in the APR.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13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Wording Change and Added Option</a:t>
            </a:r>
          </a:p>
          <a:p>
            <a:r>
              <a:rPr lang="en-US" b="1" dirty="0" smtClean="0"/>
              <a:t>Required Element</a:t>
            </a:r>
          </a:p>
          <a:p>
            <a:endParaRPr lang="en-US" b="1" dirty="0"/>
          </a:p>
          <a:p>
            <a:r>
              <a:rPr lang="en-US" dirty="0" smtClean="0"/>
              <a:t>Reworded response</a:t>
            </a:r>
          </a:p>
          <a:p>
            <a:pPr lvl="1"/>
            <a:r>
              <a:rPr lang="en-US" dirty="0" smtClean="0"/>
              <a:t>Permanent housing (other than RRH) for formally homeless persons</a:t>
            </a:r>
          </a:p>
          <a:p>
            <a:r>
              <a:rPr lang="en-US" dirty="0" smtClean="0"/>
              <a:t>New response added</a:t>
            </a:r>
          </a:p>
          <a:p>
            <a:pPr lvl="1"/>
            <a:r>
              <a:rPr lang="en-US" dirty="0" smtClean="0"/>
              <a:t>Rental by client, with RRH or equivalent subsidy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93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Situation (Residence Prior…)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Wording Change and Added Option</a:t>
            </a:r>
          </a:p>
          <a:p>
            <a:r>
              <a:rPr lang="en-US" b="1" dirty="0" smtClean="0"/>
              <a:t>Required Element</a:t>
            </a:r>
          </a:p>
          <a:p>
            <a:endParaRPr lang="en-US" b="1" dirty="0"/>
          </a:p>
          <a:p>
            <a:r>
              <a:rPr lang="en-US" dirty="0" smtClean="0"/>
              <a:t>New options have been added to the “Residence Prior to Project Entry” question that reflect the new Destination fields:</a:t>
            </a:r>
          </a:p>
          <a:p>
            <a:pPr lvl="1"/>
            <a:r>
              <a:rPr lang="en-US" dirty="0"/>
              <a:t>Permanent housing for formally homeless persons other than RRH</a:t>
            </a:r>
          </a:p>
          <a:p>
            <a:pPr lvl="1"/>
            <a:r>
              <a:rPr lang="en-US" dirty="0"/>
              <a:t>Rental with RRH subsidy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92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Option Removal</a:t>
            </a:r>
          </a:p>
          <a:p>
            <a:r>
              <a:rPr lang="en-US" b="1" dirty="0" smtClean="0"/>
              <a:t>Required Element</a:t>
            </a:r>
          </a:p>
          <a:p>
            <a:endParaRPr lang="en-US" b="1" dirty="0"/>
          </a:p>
          <a:p>
            <a:r>
              <a:rPr lang="en-US" dirty="0" smtClean="0"/>
              <a:t>HUD is no longer requiring those “extra” questions such as “Is </a:t>
            </a:r>
            <a:r>
              <a:rPr lang="en-US" smtClean="0"/>
              <a:t>documentation on </a:t>
            </a:r>
            <a:r>
              <a:rPr lang="en-US" dirty="0" smtClean="0"/>
              <a:t>file?” and “Currently in treatment?”.</a:t>
            </a:r>
          </a:p>
          <a:p>
            <a:r>
              <a:rPr lang="en-US" dirty="0" smtClean="0"/>
              <a:t>PATH ONLY questions also removed.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9841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2017 HMIS Data Change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Agenda &amp;amp; Housekeeping&amp;quot;&quot;/&gt;&lt;property id=&quot;20307&quot; value=&quot;257&quot;/&gt;&lt;/object&gt;&lt;object type=&quot;3&quot; unique_id=&quot;10006&quot;&gt;&lt;property id=&quot;20148&quot; value=&quot;5&quot;/&gt;&lt;property id=&quot;20300&quot; value=&quot;Slide 4 - &amp;quot;Gender&amp;quot;&quot;/&gt;&lt;property id=&quot;20307&quot; value=&quot;258&quot;/&gt;&lt;/object&gt;&lt;object type=&quot;3&quot; unique_id=&quot;10007&quot;&gt;&lt;property id=&quot;20148&quot; value=&quot;5&quot;/&gt;&lt;property id=&quot;20300&quot; value=&quot;Slide 5 - &amp;quot;Sexual Orientation&amp;quot;&quot;/&gt;&lt;property id=&quot;20307&quot; value=&quot;259&quot;/&gt;&lt;/object&gt;&lt;object type=&quot;3&quot; unique_id=&quot;10008&quot;&gt;&lt;property id=&quot;20148&quot; value=&quot;5&quot;/&gt;&lt;property id=&quot;20300&quot; value=&quot;Slide 6 - &amp;quot;Non Cash Benefits&amp;quot;&quot;/&gt;&lt;property id=&quot;20307&quot; value=&quot;260&quot;/&gt;&lt;/object&gt;&lt;object type=&quot;3&quot; unique_id=&quot;10009&quot;&gt;&lt;property id=&quot;20148&quot; value=&quot;5&quot;/&gt;&lt;property id=&quot;20300&quot; value=&quot;Slide 7 - &amp;quot;Destination&amp;quot;&quot;/&gt;&lt;property id=&quot;20307&quot; value=&quot;261&quot;/&gt;&lt;/object&gt;&lt;object type=&quot;3&quot; unique_id=&quot;10010&quot;&gt;&lt;property id=&quot;20148&quot; value=&quot;5&quot;/&gt;&lt;property id=&quot;20300&quot; value=&quot;Slide 8 - &amp;quot;Living Situation (Residence Prior…)&amp;quot;&quot;/&gt;&lt;property id=&quot;20307&quot; value=&quot;262&quot;/&gt;&lt;/object&gt;&lt;object type=&quot;3&quot; unique_id=&quot;10074&quot;&gt;&lt;property id=&quot;20148&quot; value=&quot;5&quot;/&gt;&lt;property id=&quot;20300&quot; value=&quot;Slide 9 - &amp;quot;Disability&amp;quot;&quot;/&gt;&lt;property id=&quot;20307&quot; value=&quot;263&quot;/&gt;&lt;/object&gt;&lt;object type=&quot;3&quot; unique_id=&quot;10105&quot;&gt;&lt;property id=&quot;20148&quot; value=&quot;5&quot;/&gt;&lt;property id=&quot;20300&quot; value=&quot;Slide 10 - &amp;quot;Start Date**&amp;quot;&quot;/&gt;&lt;property id=&quot;20307&quot; value=&quot;264&quot;/&gt;&lt;/object&gt;&lt;object type=&quot;3&quot; unique_id=&quot;10161&quot;&gt;&lt;property id=&quot;20148&quot; value=&quot;5&quot;/&gt;&lt;property id=&quot;20300&quot; value=&quot;Slide 11 - &amp;quot;Housing Move In date&amp;quot;&quot;/&gt;&lt;property id=&quot;20307&quot; value=&quot;265&quot;/&gt;&lt;/object&gt;&lt;object type=&quot;3&quot; unique_id=&quot;10198&quot;&gt;&lt;property id=&quot;20148&quot; value=&quot;5&quot;/&gt;&lt;property id=&quot;20300&quot; value=&quot;Slide 14 - &amp;quot;Updated Guidance for RRH and PSH&amp;quot;&quot;/&gt;&lt;property id=&quot;20307&quot; value=&quot;266&quot;/&gt;&lt;/object&gt;&lt;object type=&quot;3&quot; unique_id=&quot;10251&quot;&gt;&lt;property id=&quot;20148&quot; value=&quot;5&quot;/&gt;&lt;property id=&quot;20300&quot; value=&quot;Slide 3 - &amp;quot;Universal Data Element Changes&amp;quot;&quot;/&gt;&lt;property id=&quot;20307&quot; value=&quot;268&quot;/&gt;&lt;/object&gt;&lt;object type=&quot;3&quot; unique_id=&quot;10252&quot;&gt;&lt;property id=&quot;20148&quot; value=&quot;5&quot;/&gt;&lt;property id=&quot;20300&quot; value=&quot;Slide 16 - &amp;quot;Program Specific Data Changes&amp;quot;&quot;/&gt;&lt;property id=&quot;20307&quot; value=&quot;267&quot;/&gt;&lt;/object&gt;&lt;object type=&quot;3&quot; unique_id=&quot;10358&quot;&gt;&lt;property id=&quot;20148&quot; value=&quot;5&quot;/&gt;&lt;property id=&quot;20300&quot; value=&quot;Slide 12 - &amp;quot;Previous PSH Workflow Diagram&amp;quot;&quot;/&gt;&lt;property id=&quot;20307&quot; value=&quot;271&quot;/&gt;&lt;/object&gt;&lt;object type=&quot;3&quot; unique_id=&quot;10359&quot;&gt;&lt;property id=&quot;20148&quot; value=&quot;5&quot;/&gt;&lt;property id=&quot;20300&quot; value=&quot;Slide 13 - &amp;quot;New Workflow for RRH &amp;amp; PSH&amp;quot;&quot;/&gt;&lt;property id=&quot;20307&quot; value=&quot;270&quot;/&gt;&lt;/object&gt;&lt;object type=&quot;3&quot; unique_id=&quot;10445&quot;&gt;&lt;property id=&quot;20148&quot; value=&quot;5&quot;/&gt;&lt;property id=&quot;20300&quot; value=&quot;Slide 17 - &amp;quot;Reporting Updates&amp;quot;&quot;/&gt;&lt;property id=&quot;20307&quot; value=&quot;272&quot;/&gt;&lt;/object&gt;&lt;object type=&quot;3&quot; unique_id=&quot;10500&quot;&gt;&lt;property id=&quot;20148&quot; value=&quot;5&quot;/&gt;&lt;property id=&quot;20300&quot; value=&quot;Slide 18 - &amp;quot;Servicepoint 6&amp;quot;&quot;/&gt;&lt;property id=&quot;20307&quot; value=&quot;273&quot;/&gt;&lt;/object&gt;&lt;object type=&quot;3&quot; unique_id=&quot;10558&quot;&gt;&lt;property id=&quot;20148&quot; value=&quot;5&quot;/&gt;&lt;property id=&quot;20300&quot; value=&quot;Slide 19 - &amp;quot;Data Quality Updates&amp;quot;&quot;/&gt;&lt;property id=&quot;20307&quot; value=&quot;274&quot;/&gt;&lt;/object&gt;&lt;object type=&quot;3&quot; unique_id=&quot;10699&quot;&gt;&lt;property id=&quot;20148&quot; value=&quot;5&quot;/&gt;&lt;property id=&quot;20300&quot; value=&quot;Slide 20 - &amp;quot;Q&amp;amp;A&amp;quot;&quot;/&gt;&lt;property id=&quot;20307&quot; value=&quot;275&quot;/&gt;&lt;/object&gt;&lt;object type=&quot;3&quot; unique_id=&quot;10763&quot;&gt;&lt;property id=&quot;20148&quot; value=&quot;5&quot;/&gt;&lt;property id=&quot;20300&quot; value=&quot;Slide 15 - &amp;quot;When Is My Client “Admitted”?  (For RRH and PSH)&amp;quot;&quot;/&gt;&lt;property id=&quot;20307&quot; value=&quot;276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127</TotalTime>
  <Words>1007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2017 HMIS Data Changes</vt:lpstr>
      <vt:lpstr>Agenda &amp; Housekeeping</vt:lpstr>
      <vt:lpstr>Universal Data Element Changes</vt:lpstr>
      <vt:lpstr>Gender</vt:lpstr>
      <vt:lpstr>Sexual Orientation</vt:lpstr>
      <vt:lpstr>Non Cash Benefits</vt:lpstr>
      <vt:lpstr>Destination</vt:lpstr>
      <vt:lpstr>Living Situation (Residence Prior…)</vt:lpstr>
      <vt:lpstr>Disability</vt:lpstr>
      <vt:lpstr>Start Date**</vt:lpstr>
      <vt:lpstr>Housing Move In date</vt:lpstr>
      <vt:lpstr>Previous PSH Workflow Diagram</vt:lpstr>
      <vt:lpstr>New Workflow for RRH &amp; PSH</vt:lpstr>
      <vt:lpstr>Updated Guidance for RRH and PSH</vt:lpstr>
      <vt:lpstr>When Is My Client “Admitted”?  (For RRH and PSH)</vt:lpstr>
      <vt:lpstr>Program Specific Data Changes</vt:lpstr>
      <vt:lpstr>Reporting Updates</vt:lpstr>
      <vt:lpstr>Servicepoint 6</vt:lpstr>
      <vt:lpstr>Data Quality Updates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HMIS Data Changes</dc:title>
  <dc:creator>Nathan Pyzikiewicz</dc:creator>
  <cp:lastModifiedBy>Nathan Pyzikiewicz</cp:lastModifiedBy>
  <cp:revision>25</cp:revision>
  <cp:lastPrinted>2017-09-21T13:41:45Z</cp:lastPrinted>
  <dcterms:created xsi:type="dcterms:W3CDTF">2017-09-18T13:41:44Z</dcterms:created>
  <dcterms:modified xsi:type="dcterms:W3CDTF">2017-09-21T14:30:51Z</dcterms:modified>
</cp:coreProperties>
</file>