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7" r:id="rId5"/>
    <p:sldMasterId id="2147483702" r:id="rId6"/>
  </p:sldMasterIdLst>
  <p:notesMasterIdLst>
    <p:notesMasterId r:id="rId36"/>
  </p:notesMasterIdLst>
  <p:handoutMasterIdLst>
    <p:handoutMasterId r:id="rId37"/>
  </p:handoutMasterIdLst>
  <p:sldIdLst>
    <p:sldId id="256" r:id="rId7"/>
    <p:sldId id="259" r:id="rId8"/>
    <p:sldId id="260" r:id="rId9"/>
    <p:sldId id="468" r:id="rId10"/>
    <p:sldId id="831" r:id="rId11"/>
    <p:sldId id="832" r:id="rId12"/>
    <p:sldId id="836" r:id="rId13"/>
    <p:sldId id="839" r:id="rId14"/>
    <p:sldId id="842" r:id="rId15"/>
    <p:sldId id="841" r:id="rId16"/>
    <p:sldId id="840" r:id="rId17"/>
    <p:sldId id="482" r:id="rId18"/>
    <p:sldId id="483" r:id="rId19"/>
    <p:sldId id="484" r:id="rId20"/>
    <p:sldId id="829" r:id="rId21"/>
    <p:sldId id="838" r:id="rId22"/>
    <p:sldId id="487" r:id="rId23"/>
    <p:sldId id="843" r:id="rId24"/>
    <p:sldId id="844" r:id="rId25"/>
    <p:sldId id="845" r:id="rId26"/>
    <p:sldId id="846" r:id="rId27"/>
    <p:sldId id="847" r:id="rId28"/>
    <p:sldId id="819" r:id="rId29"/>
    <p:sldId id="822" r:id="rId30"/>
    <p:sldId id="820" r:id="rId31"/>
    <p:sldId id="265" r:id="rId32"/>
    <p:sldId id="827" r:id="rId33"/>
    <p:sldId id="833" r:id="rId34"/>
    <p:sldId id="268" r:id="rId3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7F"/>
    <a:srgbClr val="00A698"/>
    <a:srgbClr val="00B2A9"/>
    <a:srgbClr val="64CCC9"/>
    <a:srgbClr val="0035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93FEDB-4F63-4020-AEAB-4F08B41D9298}" v="3" dt="2025-09-16T17:35:20.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5680"/>
  </p:normalViewPr>
  <p:slideViewPr>
    <p:cSldViewPr snapToGrid="0" snapToObjects="1">
      <p:cViewPr varScale="1">
        <p:scale>
          <a:sx n="84" d="100"/>
          <a:sy n="84" d="100"/>
        </p:scale>
        <p:origin x="1000" y="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F803F-C811-475E-9CCA-9583D4FA151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78B827A-B8B4-4A5F-95D3-42F0EBD91B7E}">
      <dgm:prSet phldrT="[Text]"/>
      <dgm:spPr/>
      <dgm:t>
        <a:bodyPr/>
        <a:lstStyle/>
        <a:p>
          <a:r>
            <a:rPr lang="en-US" b="1" dirty="0"/>
            <a:t>Policy and Programs</a:t>
          </a:r>
        </a:p>
      </dgm:t>
    </dgm:pt>
    <dgm:pt modelId="{3B2EE50B-E4B9-4C5E-B406-4EA50EBBBE99}" type="parTrans" cxnId="{F5490853-7CA4-45F5-AA40-4F36DD2FAF6E}">
      <dgm:prSet/>
      <dgm:spPr/>
      <dgm:t>
        <a:bodyPr/>
        <a:lstStyle/>
        <a:p>
          <a:endParaRPr lang="en-US"/>
        </a:p>
      </dgm:t>
    </dgm:pt>
    <dgm:pt modelId="{5862B0F0-90E0-4A9C-A885-FF77D39FB31B}" type="sibTrans" cxnId="{F5490853-7CA4-45F5-AA40-4F36DD2FAF6E}">
      <dgm:prSet/>
      <dgm:spPr/>
      <dgm:t>
        <a:bodyPr/>
        <a:lstStyle/>
        <a:p>
          <a:endParaRPr lang="en-US"/>
        </a:p>
      </dgm:t>
    </dgm:pt>
    <dgm:pt modelId="{E82CCBC5-6C3E-44F0-84FE-A888EAD35789}">
      <dgm:prSet phldrT="[Text]"/>
      <dgm:spPr/>
      <dgm:t>
        <a:bodyPr/>
        <a:lstStyle/>
        <a:p>
          <a:r>
            <a:rPr lang="en-US" dirty="0"/>
            <a:t>Carries out the vital work of educating policymakers and the field about key strategies and policies for ending and preventing homelessness. </a:t>
          </a:r>
        </a:p>
      </dgm:t>
    </dgm:pt>
    <dgm:pt modelId="{CB18C24C-6D92-4784-8301-478157D47155}" type="parTrans" cxnId="{DE7630D9-4F22-4617-8EFC-B33B5B4CBCFC}">
      <dgm:prSet/>
      <dgm:spPr/>
      <dgm:t>
        <a:bodyPr/>
        <a:lstStyle/>
        <a:p>
          <a:endParaRPr lang="en-US"/>
        </a:p>
      </dgm:t>
    </dgm:pt>
    <dgm:pt modelId="{5770D1D6-AC0F-4A8F-81A9-7CF64C2C4CAF}" type="sibTrans" cxnId="{DE7630D9-4F22-4617-8EFC-B33B5B4CBCFC}">
      <dgm:prSet/>
      <dgm:spPr/>
      <dgm:t>
        <a:bodyPr/>
        <a:lstStyle/>
        <a:p>
          <a:endParaRPr lang="en-US"/>
        </a:p>
      </dgm:t>
    </dgm:pt>
    <dgm:pt modelId="{D070F86E-2BD2-432B-9BE4-9EFB553F5D71}">
      <dgm:prSet phldrT="[Text]"/>
      <dgm:spPr/>
      <dgm:t>
        <a:bodyPr/>
        <a:lstStyle/>
        <a:p>
          <a:r>
            <a:rPr lang="en-US" b="1" dirty="0"/>
            <a:t>Capacity Building</a:t>
          </a:r>
        </a:p>
      </dgm:t>
    </dgm:pt>
    <dgm:pt modelId="{7C119DF9-796B-41A0-B977-947E8C12F83B}" type="parTrans" cxnId="{7D5D68B7-3CE6-437B-9970-1F024474F46C}">
      <dgm:prSet/>
      <dgm:spPr/>
      <dgm:t>
        <a:bodyPr/>
        <a:lstStyle/>
        <a:p>
          <a:endParaRPr lang="en-US"/>
        </a:p>
      </dgm:t>
    </dgm:pt>
    <dgm:pt modelId="{7C9DED6A-E057-4486-9683-C8BC2BC637BD}" type="sibTrans" cxnId="{7D5D68B7-3CE6-437B-9970-1F024474F46C}">
      <dgm:prSet/>
      <dgm:spPr/>
      <dgm:t>
        <a:bodyPr/>
        <a:lstStyle/>
        <a:p>
          <a:endParaRPr lang="en-US"/>
        </a:p>
      </dgm:t>
    </dgm:pt>
    <dgm:pt modelId="{713AD13D-C432-4B6E-941D-FEEB1FE917C0}">
      <dgm:prSet phldrT="[Text]"/>
      <dgm:spPr/>
      <dgm:t>
        <a:bodyPr/>
        <a:lstStyle/>
        <a:p>
          <a:r>
            <a:rPr lang="en-US" dirty="0">
              <a:solidFill>
                <a:schemeClr val="tx1"/>
              </a:solidFill>
            </a:rPr>
            <a:t>Supports efforts to end homelessness by offering training and technical assistance tailored to communities’ unique needs. </a:t>
          </a:r>
          <a:endParaRPr lang="en-US" dirty="0"/>
        </a:p>
      </dgm:t>
    </dgm:pt>
    <dgm:pt modelId="{24F56D25-2C41-4ABF-BDC0-B9E839EEAF17}" type="parTrans" cxnId="{89197C8C-CCD0-46AF-8F33-F9A24608B2FA}">
      <dgm:prSet/>
      <dgm:spPr/>
      <dgm:t>
        <a:bodyPr/>
        <a:lstStyle/>
        <a:p>
          <a:endParaRPr lang="en-US"/>
        </a:p>
      </dgm:t>
    </dgm:pt>
    <dgm:pt modelId="{7A704612-13E0-47FB-8DF0-7E0AA1938689}" type="sibTrans" cxnId="{89197C8C-CCD0-46AF-8F33-F9A24608B2FA}">
      <dgm:prSet/>
      <dgm:spPr/>
      <dgm:t>
        <a:bodyPr/>
        <a:lstStyle/>
        <a:p>
          <a:endParaRPr lang="en-US"/>
        </a:p>
      </dgm:t>
    </dgm:pt>
    <dgm:pt modelId="{CCC6A27B-34BA-43B3-B816-F2C934AEAD6A}">
      <dgm:prSet phldrT="[Text]"/>
      <dgm:spPr/>
      <dgm:t>
        <a:bodyPr/>
        <a:lstStyle/>
        <a:p>
          <a:r>
            <a:rPr lang="en-US" b="1" dirty="0"/>
            <a:t>Homelessness Research Institute</a:t>
          </a:r>
        </a:p>
      </dgm:t>
    </dgm:pt>
    <dgm:pt modelId="{3FC46659-271C-4C6D-9419-0F44E0CEA770}" type="parTrans" cxnId="{B6EA2305-3472-48D8-86CE-412BB397AEFE}">
      <dgm:prSet/>
      <dgm:spPr/>
      <dgm:t>
        <a:bodyPr/>
        <a:lstStyle/>
        <a:p>
          <a:endParaRPr lang="en-US"/>
        </a:p>
      </dgm:t>
    </dgm:pt>
    <dgm:pt modelId="{9894834E-E80E-4DEB-9F95-BA080554B819}" type="sibTrans" cxnId="{B6EA2305-3472-48D8-86CE-412BB397AEFE}">
      <dgm:prSet/>
      <dgm:spPr/>
      <dgm:t>
        <a:bodyPr/>
        <a:lstStyle/>
        <a:p>
          <a:endParaRPr lang="en-US"/>
        </a:p>
      </dgm:t>
    </dgm:pt>
    <dgm:pt modelId="{B30B8A27-FB4F-48C1-8DD7-FD4DFC39E98D}">
      <dgm:prSet phldrT="[Text]"/>
      <dgm:spPr/>
      <dgm:t>
        <a:bodyPr/>
        <a:lstStyle/>
        <a:p>
          <a:r>
            <a:rPr lang="en-US" dirty="0">
              <a:solidFill>
                <a:schemeClr val="tx1"/>
              </a:solidFill>
            </a:rPr>
            <a:t>Analyzes data to identify homelessness trends on national, local, and Continuum of Care levels.</a:t>
          </a:r>
          <a:endParaRPr lang="en-US" dirty="0"/>
        </a:p>
      </dgm:t>
    </dgm:pt>
    <dgm:pt modelId="{055A53F3-E86C-4A10-9F2F-F4DEBA53BCCF}" type="parTrans" cxnId="{1F0579A9-6EEB-430A-B6E3-1EA4F9C816E8}">
      <dgm:prSet/>
      <dgm:spPr/>
      <dgm:t>
        <a:bodyPr/>
        <a:lstStyle/>
        <a:p>
          <a:endParaRPr lang="en-US"/>
        </a:p>
      </dgm:t>
    </dgm:pt>
    <dgm:pt modelId="{66D6D3CA-47E7-40D4-8EFF-3B2E718935D2}" type="sibTrans" cxnId="{1F0579A9-6EEB-430A-B6E3-1EA4F9C816E8}">
      <dgm:prSet/>
      <dgm:spPr/>
      <dgm:t>
        <a:bodyPr/>
        <a:lstStyle/>
        <a:p>
          <a:endParaRPr lang="en-US"/>
        </a:p>
      </dgm:t>
    </dgm:pt>
    <dgm:pt modelId="{A759B499-5366-4B11-88C7-6363A2053761}">
      <dgm:prSet/>
      <dgm:spPr/>
      <dgm:t>
        <a:bodyPr/>
        <a:lstStyle/>
        <a:p>
          <a:r>
            <a:rPr lang="en-US" dirty="0"/>
            <a:t>Keeps federal policymakers and legislators informed of the needs of people experiencing homelessness and the programs serving them. </a:t>
          </a:r>
        </a:p>
      </dgm:t>
    </dgm:pt>
    <dgm:pt modelId="{EC6FF317-FE24-4164-A30A-00764BDEEE5A}" type="parTrans" cxnId="{01088BAD-6493-43CD-99CA-7BB7B3DE3B39}">
      <dgm:prSet/>
      <dgm:spPr/>
      <dgm:t>
        <a:bodyPr/>
        <a:lstStyle/>
        <a:p>
          <a:endParaRPr lang="en-US"/>
        </a:p>
      </dgm:t>
    </dgm:pt>
    <dgm:pt modelId="{29671B11-C829-4170-B885-64D0C96EFA81}" type="sibTrans" cxnId="{01088BAD-6493-43CD-99CA-7BB7B3DE3B39}">
      <dgm:prSet/>
      <dgm:spPr/>
      <dgm:t>
        <a:bodyPr/>
        <a:lstStyle/>
        <a:p>
          <a:endParaRPr lang="en-US"/>
        </a:p>
      </dgm:t>
    </dgm:pt>
    <dgm:pt modelId="{54F7FEF1-E1D9-455A-B7FE-FDA2ADE6179B}">
      <dgm:prSet/>
      <dgm:spPr/>
      <dgm:t>
        <a:bodyPr/>
        <a:lstStyle/>
        <a:p>
          <a:r>
            <a:rPr lang="en-US" dirty="0"/>
            <a:t>Leads advocacy efforts on a grassroots level. </a:t>
          </a:r>
        </a:p>
      </dgm:t>
    </dgm:pt>
    <dgm:pt modelId="{594A9AF5-FA93-45FA-8A87-10DCE1F54DC6}" type="parTrans" cxnId="{170F642B-3844-4B97-8AA8-09AACB79C88C}">
      <dgm:prSet/>
      <dgm:spPr/>
      <dgm:t>
        <a:bodyPr/>
        <a:lstStyle/>
        <a:p>
          <a:endParaRPr lang="en-US"/>
        </a:p>
      </dgm:t>
    </dgm:pt>
    <dgm:pt modelId="{D77DD8B4-CCFF-4486-A935-42EA713E68D3}" type="sibTrans" cxnId="{170F642B-3844-4B97-8AA8-09AACB79C88C}">
      <dgm:prSet/>
      <dgm:spPr/>
      <dgm:t>
        <a:bodyPr/>
        <a:lstStyle/>
        <a:p>
          <a:endParaRPr lang="en-US"/>
        </a:p>
      </dgm:t>
    </dgm:pt>
    <dgm:pt modelId="{3C2259F9-E56B-44BB-9F57-8969837471AA}">
      <dgm:prSet/>
      <dgm:spPr/>
      <dgm:t>
        <a:bodyPr/>
        <a:lstStyle/>
        <a:p>
          <a:r>
            <a:rPr lang="en-US" dirty="0">
              <a:solidFill>
                <a:schemeClr val="tx1"/>
              </a:solidFill>
            </a:rPr>
            <a:t>Helps design and implement crisis systems, improve systems’ performance, and utilize data to end homelessness, particularly with an equity lens.</a:t>
          </a:r>
        </a:p>
      </dgm:t>
    </dgm:pt>
    <dgm:pt modelId="{CC87D2A9-8578-415D-8FCD-7D79E65B6D53}" type="parTrans" cxnId="{82C1A64F-2EB9-42DE-A550-C50B9BD25171}">
      <dgm:prSet/>
      <dgm:spPr/>
      <dgm:t>
        <a:bodyPr/>
        <a:lstStyle/>
        <a:p>
          <a:endParaRPr lang="en-US"/>
        </a:p>
      </dgm:t>
    </dgm:pt>
    <dgm:pt modelId="{EC8AD3FC-0CFB-49BC-BDCB-CE26627970CC}" type="sibTrans" cxnId="{82C1A64F-2EB9-42DE-A550-C50B9BD25171}">
      <dgm:prSet/>
      <dgm:spPr/>
      <dgm:t>
        <a:bodyPr/>
        <a:lstStyle/>
        <a:p>
          <a:endParaRPr lang="en-US"/>
        </a:p>
      </dgm:t>
    </dgm:pt>
    <dgm:pt modelId="{1086D5C3-4081-45E9-846E-3C1CC6136FF8}">
      <dgm:prSet/>
      <dgm:spPr/>
      <dgm:t>
        <a:bodyPr/>
        <a:lstStyle/>
        <a:p>
          <a:r>
            <a:rPr lang="en-US" dirty="0">
              <a:solidFill>
                <a:schemeClr val="tx1"/>
              </a:solidFill>
            </a:rPr>
            <a:t>Provides online courses, trainings, and webinars to inform the field of best practices to end homelessness.</a:t>
          </a:r>
        </a:p>
      </dgm:t>
    </dgm:pt>
    <dgm:pt modelId="{A7472FFB-DBAA-4B2A-A183-52F7AB4D9336}" type="parTrans" cxnId="{36DAC695-2AE7-4E3C-B178-D39BD26B2884}">
      <dgm:prSet/>
      <dgm:spPr/>
      <dgm:t>
        <a:bodyPr/>
        <a:lstStyle/>
        <a:p>
          <a:endParaRPr lang="en-US"/>
        </a:p>
      </dgm:t>
    </dgm:pt>
    <dgm:pt modelId="{BC97A196-58D9-4970-9C8F-41636858D2EA}" type="sibTrans" cxnId="{36DAC695-2AE7-4E3C-B178-D39BD26B2884}">
      <dgm:prSet/>
      <dgm:spPr/>
      <dgm:t>
        <a:bodyPr/>
        <a:lstStyle/>
        <a:p>
          <a:endParaRPr lang="en-US"/>
        </a:p>
      </dgm:t>
    </dgm:pt>
    <dgm:pt modelId="{4F9F9548-A35F-459B-875E-A0674C185B5F}">
      <dgm:prSet/>
      <dgm:spPr/>
      <dgm:t>
        <a:bodyPr/>
        <a:lstStyle/>
        <a:p>
          <a:r>
            <a:rPr lang="en-US" dirty="0">
              <a:solidFill>
                <a:schemeClr val="tx1"/>
              </a:solidFill>
            </a:rPr>
            <a:t>Publishes research that ensures policymakers, practitioners, the media, and the public have the best information about trends and emerging solutions to the problem.</a:t>
          </a:r>
        </a:p>
      </dgm:t>
    </dgm:pt>
    <dgm:pt modelId="{4377057C-B4A0-4E44-8D11-71A065FDD2CE}" type="parTrans" cxnId="{5542D89E-A246-495C-85D8-51FC634FBE8F}">
      <dgm:prSet/>
      <dgm:spPr/>
      <dgm:t>
        <a:bodyPr/>
        <a:lstStyle/>
        <a:p>
          <a:endParaRPr lang="en-US"/>
        </a:p>
      </dgm:t>
    </dgm:pt>
    <dgm:pt modelId="{92F5944C-C519-48EB-AEDF-F3D177F9225E}" type="sibTrans" cxnId="{5542D89E-A246-495C-85D8-51FC634FBE8F}">
      <dgm:prSet/>
      <dgm:spPr/>
      <dgm:t>
        <a:bodyPr/>
        <a:lstStyle/>
        <a:p>
          <a:endParaRPr lang="en-US"/>
        </a:p>
      </dgm:t>
    </dgm:pt>
    <dgm:pt modelId="{449A4124-F0AF-4F74-930D-8B07586042D4}">
      <dgm:prSet/>
      <dgm:spPr/>
      <dgm:t>
        <a:bodyPr/>
        <a:lstStyle/>
        <a:p>
          <a:r>
            <a:rPr lang="en-US" dirty="0">
              <a:solidFill>
                <a:schemeClr val="tx1"/>
              </a:solidFill>
            </a:rPr>
            <a:t>Uses an equity lens to identify disparities in homelessness data. </a:t>
          </a:r>
        </a:p>
      </dgm:t>
    </dgm:pt>
    <dgm:pt modelId="{8BC8885B-00B9-40F5-B768-4CA094C50B71}" type="parTrans" cxnId="{5198FC1A-41BB-4C92-9E93-D4DFB134F254}">
      <dgm:prSet/>
      <dgm:spPr/>
      <dgm:t>
        <a:bodyPr/>
        <a:lstStyle/>
        <a:p>
          <a:endParaRPr lang="en-US"/>
        </a:p>
      </dgm:t>
    </dgm:pt>
    <dgm:pt modelId="{5C294F56-0005-40A2-ACE6-9D6EF225606B}" type="sibTrans" cxnId="{5198FC1A-41BB-4C92-9E93-D4DFB134F254}">
      <dgm:prSet/>
      <dgm:spPr/>
      <dgm:t>
        <a:bodyPr/>
        <a:lstStyle/>
        <a:p>
          <a:endParaRPr lang="en-US"/>
        </a:p>
      </dgm:t>
    </dgm:pt>
    <dgm:pt modelId="{E90253FA-9E66-4E9E-B5DA-5DB5C173CEF4}" type="pres">
      <dgm:prSet presAssocID="{255F803F-C811-475E-9CCA-9583D4FA1518}" presName="Name0" presStyleCnt="0">
        <dgm:presLayoutVars>
          <dgm:dir/>
          <dgm:animLvl val="lvl"/>
          <dgm:resizeHandles val="exact"/>
        </dgm:presLayoutVars>
      </dgm:prSet>
      <dgm:spPr/>
    </dgm:pt>
    <dgm:pt modelId="{A86681EC-1570-4D23-9ACB-1D63738D8520}" type="pres">
      <dgm:prSet presAssocID="{F78B827A-B8B4-4A5F-95D3-42F0EBD91B7E}" presName="composite" presStyleCnt="0"/>
      <dgm:spPr/>
    </dgm:pt>
    <dgm:pt modelId="{E94C3EF1-B650-4962-A728-E24DBA901DA0}" type="pres">
      <dgm:prSet presAssocID="{F78B827A-B8B4-4A5F-95D3-42F0EBD91B7E}" presName="parTx" presStyleLbl="alignNode1" presStyleIdx="0" presStyleCnt="3">
        <dgm:presLayoutVars>
          <dgm:chMax val="0"/>
          <dgm:chPref val="0"/>
          <dgm:bulletEnabled val="1"/>
        </dgm:presLayoutVars>
      </dgm:prSet>
      <dgm:spPr/>
    </dgm:pt>
    <dgm:pt modelId="{8361AB26-A8E9-4403-A258-7B85A8AA9327}" type="pres">
      <dgm:prSet presAssocID="{F78B827A-B8B4-4A5F-95D3-42F0EBD91B7E}" presName="desTx" presStyleLbl="alignAccFollowNode1" presStyleIdx="0" presStyleCnt="3">
        <dgm:presLayoutVars>
          <dgm:bulletEnabled val="1"/>
        </dgm:presLayoutVars>
      </dgm:prSet>
      <dgm:spPr/>
    </dgm:pt>
    <dgm:pt modelId="{557A06BB-99B8-4BEB-A716-227B9BF5CFB2}" type="pres">
      <dgm:prSet presAssocID="{5862B0F0-90E0-4A9C-A885-FF77D39FB31B}" presName="space" presStyleCnt="0"/>
      <dgm:spPr/>
    </dgm:pt>
    <dgm:pt modelId="{DC78724B-5863-498F-94D2-488D7F13B245}" type="pres">
      <dgm:prSet presAssocID="{D070F86E-2BD2-432B-9BE4-9EFB553F5D71}" presName="composite" presStyleCnt="0"/>
      <dgm:spPr/>
    </dgm:pt>
    <dgm:pt modelId="{0B18BA89-C6AD-4B16-B771-18E668940577}" type="pres">
      <dgm:prSet presAssocID="{D070F86E-2BD2-432B-9BE4-9EFB553F5D71}" presName="parTx" presStyleLbl="alignNode1" presStyleIdx="1" presStyleCnt="3">
        <dgm:presLayoutVars>
          <dgm:chMax val="0"/>
          <dgm:chPref val="0"/>
          <dgm:bulletEnabled val="1"/>
        </dgm:presLayoutVars>
      </dgm:prSet>
      <dgm:spPr/>
    </dgm:pt>
    <dgm:pt modelId="{4A4E8077-1838-4B3D-892E-F64AD7562915}" type="pres">
      <dgm:prSet presAssocID="{D070F86E-2BD2-432B-9BE4-9EFB553F5D71}" presName="desTx" presStyleLbl="alignAccFollowNode1" presStyleIdx="1" presStyleCnt="3">
        <dgm:presLayoutVars>
          <dgm:bulletEnabled val="1"/>
        </dgm:presLayoutVars>
      </dgm:prSet>
      <dgm:spPr/>
    </dgm:pt>
    <dgm:pt modelId="{FC66E873-075B-4E1A-B4E6-2BAD17C69AE5}" type="pres">
      <dgm:prSet presAssocID="{7C9DED6A-E057-4486-9683-C8BC2BC637BD}" presName="space" presStyleCnt="0"/>
      <dgm:spPr/>
    </dgm:pt>
    <dgm:pt modelId="{1E20C90D-E339-430F-9AA3-33F786752164}" type="pres">
      <dgm:prSet presAssocID="{CCC6A27B-34BA-43B3-B816-F2C934AEAD6A}" presName="composite" presStyleCnt="0"/>
      <dgm:spPr/>
    </dgm:pt>
    <dgm:pt modelId="{DE47B923-D6C5-43A6-B702-E1B7C43419D0}" type="pres">
      <dgm:prSet presAssocID="{CCC6A27B-34BA-43B3-B816-F2C934AEAD6A}" presName="parTx" presStyleLbl="alignNode1" presStyleIdx="2" presStyleCnt="3">
        <dgm:presLayoutVars>
          <dgm:chMax val="0"/>
          <dgm:chPref val="0"/>
          <dgm:bulletEnabled val="1"/>
        </dgm:presLayoutVars>
      </dgm:prSet>
      <dgm:spPr/>
    </dgm:pt>
    <dgm:pt modelId="{40C59978-5171-45CA-AFB8-A1DC2DD9C211}" type="pres">
      <dgm:prSet presAssocID="{CCC6A27B-34BA-43B3-B816-F2C934AEAD6A}" presName="desTx" presStyleLbl="alignAccFollowNode1" presStyleIdx="2" presStyleCnt="3">
        <dgm:presLayoutVars>
          <dgm:bulletEnabled val="1"/>
        </dgm:presLayoutVars>
      </dgm:prSet>
      <dgm:spPr/>
    </dgm:pt>
  </dgm:ptLst>
  <dgm:cxnLst>
    <dgm:cxn modelId="{B6EA2305-3472-48D8-86CE-412BB397AEFE}" srcId="{255F803F-C811-475E-9CCA-9583D4FA1518}" destId="{CCC6A27B-34BA-43B3-B816-F2C934AEAD6A}" srcOrd="2" destOrd="0" parTransId="{3FC46659-271C-4C6D-9419-0F44E0CEA770}" sibTransId="{9894834E-E80E-4DEB-9F95-BA080554B819}"/>
    <dgm:cxn modelId="{640F6A07-55C9-4D52-B3F9-6EBF2170D1DE}" type="presOf" srcId="{255F803F-C811-475E-9CCA-9583D4FA1518}" destId="{E90253FA-9E66-4E9E-B5DA-5DB5C173CEF4}" srcOrd="0" destOrd="0" presId="urn:microsoft.com/office/officeart/2005/8/layout/hList1"/>
    <dgm:cxn modelId="{5198FC1A-41BB-4C92-9E93-D4DFB134F254}" srcId="{CCC6A27B-34BA-43B3-B816-F2C934AEAD6A}" destId="{449A4124-F0AF-4F74-930D-8B07586042D4}" srcOrd="2" destOrd="0" parTransId="{8BC8885B-00B9-40F5-B768-4CA094C50B71}" sibTransId="{5C294F56-0005-40A2-ACE6-9D6EF225606B}"/>
    <dgm:cxn modelId="{1CDABF27-79D7-436B-ADA2-59CC09192051}" type="presOf" srcId="{A759B499-5366-4B11-88C7-6363A2053761}" destId="{8361AB26-A8E9-4403-A258-7B85A8AA9327}" srcOrd="0" destOrd="1" presId="urn:microsoft.com/office/officeart/2005/8/layout/hList1"/>
    <dgm:cxn modelId="{170F642B-3844-4B97-8AA8-09AACB79C88C}" srcId="{F78B827A-B8B4-4A5F-95D3-42F0EBD91B7E}" destId="{54F7FEF1-E1D9-455A-B7FE-FDA2ADE6179B}" srcOrd="2" destOrd="0" parTransId="{594A9AF5-FA93-45FA-8A87-10DCE1F54DC6}" sibTransId="{D77DD8B4-CCFF-4486-A935-42EA713E68D3}"/>
    <dgm:cxn modelId="{DD57B12D-0A6B-4CCF-A59C-BABE577748C7}" type="presOf" srcId="{F78B827A-B8B4-4A5F-95D3-42F0EBD91B7E}" destId="{E94C3EF1-B650-4962-A728-E24DBA901DA0}" srcOrd="0" destOrd="0" presId="urn:microsoft.com/office/officeart/2005/8/layout/hList1"/>
    <dgm:cxn modelId="{0FD5B935-8E11-4FE4-95F2-7F25D2A2833F}" type="presOf" srcId="{E82CCBC5-6C3E-44F0-84FE-A888EAD35789}" destId="{8361AB26-A8E9-4403-A258-7B85A8AA9327}" srcOrd="0" destOrd="0" presId="urn:microsoft.com/office/officeart/2005/8/layout/hList1"/>
    <dgm:cxn modelId="{B6D6ED35-03FF-45E5-9616-81DBA386D6B6}" type="presOf" srcId="{713AD13D-C432-4B6E-941D-FEEB1FE917C0}" destId="{4A4E8077-1838-4B3D-892E-F64AD7562915}" srcOrd="0" destOrd="0" presId="urn:microsoft.com/office/officeart/2005/8/layout/hList1"/>
    <dgm:cxn modelId="{9A7BD63A-212C-43AF-AC35-5E74D6FC748A}" type="presOf" srcId="{D070F86E-2BD2-432B-9BE4-9EFB553F5D71}" destId="{0B18BA89-C6AD-4B16-B771-18E668940577}" srcOrd="0" destOrd="0" presId="urn:microsoft.com/office/officeart/2005/8/layout/hList1"/>
    <dgm:cxn modelId="{82C1A64F-2EB9-42DE-A550-C50B9BD25171}" srcId="{D070F86E-2BD2-432B-9BE4-9EFB553F5D71}" destId="{3C2259F9-E56B-44BB-9F57-8969837471AA}" srcOrd="1" destOrd="0" parTransId="{CC87D2A9-8578-415D-8FCD-7D79E65B6D53}" sibTransId="{EC8AD3FC-0CFB-49BC-BDCB-CE26627970CC}"/>
    <dgm:cxn modelId="{F5490853-7CA4-45F5-AA40-4F36DD2FAF6E}" srcId="{255F803F-C811-475E-9CCA-9583D4FA1518}" destId="{F78B827A-B8B4-4A5F-95D3-42F0EBD91B7E}" srcOrd="0" destOrd="0" parTransId="{3B2EE50B-E4B9-4C5E-B406-4EA50EBBBE99}" sibTransId="{5862B0F0-90E0-4A9C-A885-FF77D39FB31B}"/>
    <dgm:cxn modelId="{BD317B55-98F6-4A09-B476-E8221253598C}" type="presOf" srcId="{CCC6A27B-34BA-43B3-B816-F2C934AEAD6A}" destId="{DE47B923-D6C5-43A6-B702-E1B7C43419D0}" srcOrd="0" destOrd="0" presId="urn:microsoft.com/office/officeart/2005/8/layout/hList1"/>
    <dgm:cxn modelId="{89197C8C-CCD0-46AF-8F33-F9A24608B2FA}" srcId="{D070F86E-2BD2-432B-9BE4-9EFB553F5D71}" destId="{713AD13D-C432-4B6E-941D-FEEB1FE917C0}" srcOrd="0" destOrd="0" parTransId="{24F56D25-2C41-4ABF-BDC0-B9E839EEAF17}" sibTransId="{7A704612-13E0-47FB-8DF0-7E0AA1938689}"/>
    <dgm:cxn modelId="{36DAC695-2AE7-4E3C-B178-D39BD26B2884}" srcId="{D070F86E-2BD2-432B-9BE4-9EFB553F5D71}" destId="{1086D5C3-4081-45E9-846E-3C1CC6136FF8}" srcOrd="2" destOrd="0" parTransId="{A7472FFB-DBAA-4B2A-A183-52F7AB4D9336}" sibTransId="{BC97A196-58D9-4970-9C8F-41636858D2EA}"/>
    <dgm:cxn modelId="{3A1AC59E-B312-4192-AE1D-57BD35B3799D}" type="presOf" srcId="{449A4124-F0AF-4F74-930D-8B07586042D4}" destId="{40C59978-5171-45CA-AFB8-A1DC2DD9C211}" srcOrd="0" destOrd="2" presId="urn:microsoft.com/office/officeart/2005/8/layout/hList1"/>
    <dgm:cxn modelId="{5542D89E-A246-495C-85D8-51FC634FBE8F}" srcId="{CCC6A27B-34BA-43B3-B816-F2C934AEAD6A}" destId="{4F9F9548-A35F-459B-875E-A0674C185B5F}" srcOrd="1" destOrd="0" parTransId="{4377057C-B4A0-4E44-8D11-71A065FDD2CE}" sibTransId="{92F5944C-C519-48EB-AEDF-F3D177F9225E}"/>
    <dgm:cxn modelId="{712FD7A0-E2EA-4B03-8A24-F48564BE4712}" type="presOf" srcId="{3C2259F9-E56B-44BB-9F57-8969837471AA}" destId="{4A4E8077-1838-4B3D-892E-F64AD7562915}" srcOrd="0" destOrd="1" presId="urn:microsoft.com/office/officeart/2005/8/layout/hList1"/>
    <dgm:cxn modelId="{8A652EA2-A1FA-4E8E-8764-212CD552D0CA}" type="presOf" srcId="{1086D5C3-4081-45E9-846E-3C1CC6136FF8}" destId="{4A4E8077-1838-4B3D-892E-F64AD7562915}" srcOrd="0" destOrd="2" presId="urn:microsoft.com/office/officeart/2005/8/layout/hList1"/>
    <dgm:cxn modelId="{1F0579A9-6EEB-430A-B6E3-1EA4F9C816E8}" srcId="{CCC6A27B-34BA-43B3-B816-F2C934AEAD6A}" destId="{B30B8A27-FB4F-48C1-8DD7-FD4DFC39E98D}" srcOrd="0" destOrd="0" parTransId="{055A53F3-E86C-4A10-9F2F-F4DEBA53BCCF}" sibTransId="{66D6D3CA-47E7-40D4-8EFF-3B2E718935D2}"/>
    <dgm:cxn modelId="{01088BAD-6493-43CD-99CA-7BB7B3DE3B39}" srcId="{F78B827A-B8B4-4A5F-95D3-42F0EBD91B7E}" destId="{A759B499-5366-4B11-88C7-6363A2053761}" srcOrd="1" destOrd="0" parTransId="{EC6FF317-FE24-4164-A30A-00764BDEEE5A}" sibTransId="{29671B11-C829-4170-B885-64D0C96EFA81}"/>
    <dgm:cxn modelId="{74E328B7-C1C9-4271-9430-27BD32506B36}" type="presOf" srcId="{B30B8A27-FB4F-48C1-8DD7-FD4DFC39E98D}" destId="{40C59978-5171-45CA-AFB8-A1DC2DD9C211}" srcOrd="0" destOrd="0" presId="urn:microsoft.com/office/officeart/2005/8/layout/hList1"/>
    <dgm:cxn modelId="{7D5D68B7-3CE6-437B-9970-1F024474F46C}" srcId="{255F803F-C811-475E-9CCA-9583D4FA1518}" destId="{D070F86E-2BD2-432B-9BE4-9EFB553F5D71}" srcOrd="1" destOrd="0" parTransId="{7C119DF9-796B-41A0-B977-947E8C12F83B}" sibTransId="{7C9DED6A-E057-4486-9683-C8BC2BC637BD}"/>
    <dgm:cxn modelId="{1A773EB8-6DFE-4A36-BAD0-0F2AD807E89D}" type="presOf" srcId="{54F7FEF1-E1D9-455A-B7FE-FDA2ADE6179B}" destId="{8361AB26-A8E9-4403-A258-7B85A8AA9327}" srcOrd="0" destOrd="2" presId="urn:microsoft.com/office/officeart/2005/8/layout/hList1"/>
    <dgm:cxn modelId="{DE7630D9-4F22-4617-8EFC-B33B5B4CBCFC}" srcId="{F78B827A-B8B4-4A5F-95D3-42F0EBD91B7E}" destId="{E82CCBC5-6C3E-44F0-84FE-A888EAD35789}" srcOrd="0" destOrd="0" parTransId="{CB18C24C-6D92-4784-8301-478157D47155}" sibTransId="{5770D1D6-AC0F-4A8F-81A9-7CF64C2C4CAF}"/>
    <dgm:cxn modelId="{31F4D6F3-C05A-46AE-B2BD-67F2F172D3FE}" type="presOf" srcId="{4F9F9548-A35F-459B-875E-A0674C185B5F}" destId="{40C59978-5171-45CA-AFB8-A1DC2DD9C211}" srcOrd="0" destOrd="1" presId="urn:microsoft.com/office/officeart/2005/8/layout/hList1"/>
    <dgm:cxn modelId="{D1188BF2-3658-4D37-92CA-85CC117EDF46}" type="presParOf" srcId="{E90253FA-9E66-4E9E-B5DA-5DB5C173CEF4}" destId="{A86681EC-1570-4D23-9ACB-1D63738D8520}" srcOrd="0" destOrd="0" presId="urn:microsoft.com/office/officeart/2005/8/layout/hList1"/>
    <dgm:cxn modelId="{A70F4C2B-9E4A-40FF-B4EF-60A407591612}" type="presParOf" srcId="{A86681EC-1570-4D23-9ACB-1D63738D8520}" destId="{E94C3EF1-B650-4962-A728-E24DBA901DA0}" srcOrd="0" destOrd="0" presId="urn:microsoft.com/office/officeart/2005/8/layout/hList1"/>
    <dgm:cxn modelId="{EBB8E081-7824-4F41-83F3-BB7262E041CB}" type="presParOf" srcId="{A86681EC-1570-4D23-9ACB-1D63738D8520}" destId="{8361AB26-A8E9-4403-A258-7B85A8AA9327}" srcOrd="1" destOrd="0" presId="urn:microsoft.com/office/officeart/2005/8/layout/hList1"/>
    <dgm:cxn modelId="{6D0F12BC-388B-419E-89D1-C1FFFA3061D4}" type="presParOf" srcId="{E90253FA-9E66-4E9E-B5DA-5DB5C173CEF4}" destId="{557A06BB-99B8-4BEB-A716-227B9BF5CFB2}" srcOrd="1" destOrd="0" presId="urn:microsoft.com/office/officeart/2005/8/layout/hList1"/>
    <dgm:cxn modelId="{0994CA48-8E1F-4411-86CE-7C204FBF3447}" type="presParOf" srcId="{E90253FA-9E66-4E9E-B5DA-5DB5C173CEF4}" destId="{DC78724B-5863-498F-94D2-488D7F13B245}" srcOrd="2" destOrd="0" presId="urn:microsoft.com/office/officeart/2005/8/layout/hList1"/>
    <dgm:cxn modelId="{952BED53-C7FC-4A11-9BAA-C23021ED0593}" type="presParOf" srcId="{DC78724B-5863-498F-94D2-488D7F13B245}" destId="{0B18BA89-C6AD-4B16-B771-18E668940577}" srcOrd="0" destOrd="0" presId="urn:microsoft.com/office/officeart/2005/8/layout/hList1"/>
    <dgm:cxn modelId="{7C9FA688-3C10-4FA7-8D53-3FA705630FEE}" type="presParOf" srcId="{DC78724B-5863-498F-94D2-488D7F13B245}" destId="{4A4E8077-1838-4B3D-892E-F64AD7562915}" srcOrd="1" destOrd="0" presId="urn:microsoft.com/office/officeart/2005/8/layout/hList1"/>
    <dgm:cxn modelId="{2A31AD19-5756-48D4-AA65-663348C7CC86}" type="presParOf" srcId="{E90253FA-9E66-4E9E-B5DA-5DB5C173CEF4}" destId="{FC66E873-075B-4E1A-B4E6-2BAD17C69AE5}" srcOrd="3" destOrd="0" presId="urn:microsoft.com/office/officeart/2005/8/layout/hList1"/>
    <dgm:cxn modelId="{52C43D57-850D-4B0B-A82D-44D368ECF79E}" type="presParOf" srcId="{E90253FA-9E66-4E9E-B5DA-5DB5C173CEF4}" destId="{1E20C90D-E339-430F-9AA3-33F786752164}" srcOrd="4" destOrd="0" presId="urn:microsoft.com/office/officeart/2005/8/layout/hList1"/>
    <dgm:cxn modelId="{F5D2A233-35E0-4490-A579-3D873FFCBFF8}" type="presParOf" srcId="{1E20C90D-E339-430F-9AA3-33F786752164}" destId="{DE47B923-D6C5-43A6-B702-E1B7C43419D0}" srcOrd="0" destOrd="0" presId="urn:microsoft.com/office/officeart/2005/8/layout/hList1"/>
    <dgm:cxn modelId="{50605ADE-F76B-455F-83E9-D6ABC880B6DC}" type="presParOf" srcId="{1E20C90D-E339-430F-9AA3-33F786752164}" destId="{40C59978-5171-45CA-AFB8-A1DC2DD9C2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C3EF1-B650-4962-A728-E24DBA901DA0}">
      <dsp:nvSpPr>
        <dsp:cNvPr id="0" name=""/>
        <dsp:cNvSpPr/>
      </dsp:nvSpPr>
      <dsp:spPr>
        <a:xfrm>
          <a:off x="2571" y="167281"/>
          <a:ext cx="2507456" cy="427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Policy and Programs</a:t>
          </a:r>
        </a:p>
      </dsp:txBody>
      <dsp:txXfrm>
        <a:off x="2571" y="167281"/>
        <a:ext cx="2507456" cy="427772"/>
      </dsp:txXfrm>
    </dsp:sp>
    <dsp:sp modelId="{8361AB26-A8E9-4403-A258-7B85A8AA9327}">
      <dsp:nvSpPr>
        <dsp:cNvPr id="0" name=""/>
        <dsp:cNvSpPr/>
      </dsp:nvSpPr>
      <dsp:spPr>
        <a:xfrm>
          <a:off x="2571" y="595053"/>
          <a:ext cx="2507456" cy="24375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Carries out the vital work of educating policymakers and the field about key strategies and policies for ending and preventing homelessness. </a:t>
          </a:r>
        </a:p>
        <a:p>
          <a:pPr marL="114300" lvl="1" indent="-114300" algn="l" defTabSz="533400">
            <a:lnSpc>
              <a:spcPct val="90000"/>
            </a:lnSpc>
            <a:spcBef>
              <a:spcPct val="0"/>
            </a:spcBef>
            <a:spcAft>
              <a:spcPct val="15000"/>
            </a:spcAft>
            <a:buChar char="•"/>
          </a:pPr>
          <a:r>
            <a:rPr lang="en-US" sz="1200" kern="1200"/>
            <a:t>Keeps federal policymakers and legislators informed of the needs of people experiencing homelessness and the programs serving them. </a:t>
          </a:r>
        </a:p>
        <a:p>
          <a:pPr marL="114300" lvl="1" indent="-114300" algn="l" defTabSz="533400">
            <a:lnSpc>
              <a:spcPct val="90000"/>
            </a:lnSpc>
            <a:spcBef>
              <a:spcPct val="0"/>
            </a:spcBef>
            <a:spcAft>
              <a:spcPct val="15000"/>
            </a:spcAft>
            <a:buChar char="•"/>
          </a:pPr>
          <a:r>
            <a:rPr lang="en-US" sz="1200" kern="1200" dirty="0"/>
            <a:t>Leads advocacy efforts on a grassroots level. </a:t>
          </a:r>
        </a:p>
      </dsp:txBody>
      <dsp:txXfrm>
        <a:off x="2571" y="595053"/>
        <a:ext cx="2507456" cy="2437559"/>
      </dsp:txXfrm>
    </dsp:sp>
    <dsp:sp modelId="{0B18BA89-C6AD-4B16-B771-18E668940577}">
      <dsp:nvSpPr>
        <dsp:cNvPr id="0" name=""/>
        <dsp:cNvSpPr/>
      </dsp:nvSpPr>
      <dsp:spPr>
        <a:xfrm>
          <a:off x="2861071" y="167281"/>
          <a:ext cx="2507456" cy="427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Capacity Building</a:t>
          </a:r>
        </a:p>
      </dsp:txBody>
      <dsp:txXfrm>
        <a:off x="2861071" y="167281"/>
        <a:ext cx="2507456" cy="427772"/>
      </dsp:txXfrm>
    </dsp:sp>
    <dsp:sp modelId="{4A4E8077-1838-4B3D-892E-F64AD7562915}">
      <dsp:nvSpPr>
        <dsp:cNvPr id="0" name=""/>
        <dsp:cNvSpPr/>
      </dsp:nvSpPr>
      <dsp:spPr>
        <a:xfrm>
          <a:off x="2861071" y="595053"/>
          <a:ext cx="2507456" cy="24375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Supports efforts to end homelessness by offering training and technical assistance tailored to communities’ unique needs. </a:t>
          </a:r>
          <a:endParaRPr lang="en-US" sz="1200" kern="1200" dirty="0"/>
        </a:p>
        <a:p>
          <a:pPr marL="114300" lvl="1" indent="-114300" algn="l" defTabSz="533400">
            <a:lnSpc>
              <a:spcPct val="90000"/>
            </a:lnSpc>
            <a:spcBef>
              <a:spcPct val="0"/>
            </a:spcBef>
            <a:spcAft>
              <a:spcPct val="15000"/>
            </a:spcAft>
            <a:buChar char="•"/>
          </a:pPr>
          <a:r>
            <a:rPr lang="en-US" sz="1200" kern="1200" dirty="0">
              <a:solidFill>
                <a:schemeClr val="tx1"/>
              </a:solidFill>
            </a:rPr>
            <a:t>Helps design and implement crisis systems, improve systems’ performance, and utilize data to end homelessness, particularly with an equity lens.</a:t>
          </a:r>
        </a:p>
        <a:p>
          <a:pPr marL="114300" lvl="1" indent="-114300" algn="l" defTabSz="533400">
            <a:lnSpc>
              <a:spcPct val="90000"/>
            </a:lnSpc>
            <a:spcBef>
              <a:spcPct val="0"/>
            </a:spcBef>
            <a:spcAft>
              <a:spcPct val="15000"/>
            </a:spcAft>
            <a:buChar char="•"/>
          </a:pPr>
          <a:r>
            <a:rPr lang="en-US" sz="1200" kern="1200" dirty="0">
              <a:solidFill>
                <a:schemeClr val="tx1"/>
              </a:solidFill>
            </a:rPr>
            <a:t>Provides online courses, trainings, and webinars to inform the field of best practices to end homelessness.</a:t>
          </a:r>
        </a:p>
      </dsp:txBody>
      <dsp:txXfrm>
        <a:off x="2861071" y="595053"/>
        <a:ext cx="2507456" cy="2437559"/>
      </dsp:txXfrm>
    </dsp:sp>
    <dsp:sp modelId="{DE47B923-D6C5-43A6-B702-E1B7C43419D0}">
      <dsp:nvSpPr>
        <dsp:cNvPr id="0" name=""/>
        <dsp:cNvSpPr/>
      </dsp:nvSpPr>
      <dsp:spPr>
        <a:xfrm>
          <a:off x="5719571" y="167281"/>
          <a:ext cx="2507456" cy="427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t>Homelessness Research Institute</a:t>
          </a:r>
        </a:p>
      </dsp:txBody>
      <dsp:txXfrm>
        <a:off x="5719571" y="167281"/>
        <a:ext cx="2507456" cy="427772"/>
      </dsp:txXfrm>
    </dsp:sp>
    <dsp:sp modelId="{40C59978-5171-45CA-AFB8-A1DC2DD9C211}">
      <dsp:nvSpPr>
        <dsp:cNvPr id="0" name=""/>
        <dsp:cNvSpPr/>
      </dsp:nvSpPr>
      <dsp:spPr>
        <a:xfrm>
          <a:off x="5719571" y="595053"/>
          <a:ext cx="2507456" cy="24375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Analyzes data to identify homelessness trends on national, local, and Continuum of Care levels.</a:t>
          </a:r>
          <a:endParaRPr lang="en-US" sz="1200" kern="1200" dirty="0"/>
        </a:p>
        <a:p>
          <a:pPr marL="114300" lvl="1" indent="-114300" algn="l" defTabSz="533400">
            <a:lnSpc>
              <a:spcPct val="90000"/>
            </a:lnSpc>
            <a:spcBef>
              <a:spcPct val="0"/>
            </a:spcBef>
            <a:spcAft>
              <a:spcPct val="15000"/>
            </a:spcAft>
            <a:buChar char="•"/>
          </a:pPr>
          <a:r>
            <a:rPr lang="en-US" sz="1200" kern="1200" dirty="0">
              <a:solidFill>
                <a:schemeClr val="tx1"/>
              </a:solidFill>
            </a:rPr>
            <a:t>Publishes research that ensures policymakers, practitioners, the media, and the public have the best information about trends and emerging solutions to the problem.</a:t>
          </a:r>
        </a:p>
        <a:p>
          <a:pPr marL="114300" lvl="1" indent="-114300" algn="l" defTabSz="533400">
            <a:lnSpc>
              <a:spcPct val="90000"/>
            </a:lnSpc>
            <a:spcBef>
              <a:spcPct val="0"/>
            </a:spcBef>
            <a:spcAft>
              <a:spcPct val="15000"/>
            </a:spcAft>
            <a:buChar char="•"/>
          </a:pPr>
          <a:r>
            <a:rPr lang="en-US" sz="1200" kern="1200" dirty="0">
              <a:solidFill>
                <a:schemeClr val="tx1"/>
              </a:solidFill>
            </a:rPr>
            <a:t>Uses an equity lens to identify disparities in homelessness data. </a:t>
          </a:r>
        </a:p>
      </dsp:txBody>
      <dsp:txXfrm>
        <a:off x="5719571" y="595053"/>
        <a:ext cx="2507456" cy="24375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3B20DF7-0809-AF4C-A400-20876E26AF37}" type="datetimeFigureOut">
              <a:rPr lang="en-US" smtClean="0"/>
              <a:t>9/23/2025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00A132-6B91-A24D-80B0-0D4ADEBE2825}" type="slidenum">
              <a:rPr lang="en-US" smtClean="0"/>
              <a:t>‹#›</a:t>
            </a:fld>
            <a:endParaRPr lang="en-US" dirty="0"/>
          </a:p>
        </p:txBody>
      </p:sp>
    </p:spTree>
    <p:extLst>
      <p:ext uri="{BB962C8B-B14F-4D97-AF65-F5344CB8AC3E}">
        <p14:creationId xmlns:p14="http://schemas.microsoft.com/office/powerpoint/2010/main" val="195263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B69845-B5E8-C048-99E9-09BE09980920}" type="datetimeFigureOut">
              <a:rPr lang="en-US" smtClean="0"/>
              <a:t>9/23/2025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411DD-CF4D-AB49-AFDA-973EAAD301BB}" type="slidenum">
              <a:rPr lang="en-US" smtClean="0"/>
              <a:t>‹#›</a:t>
            </a:fld>
            <a:endParaRPr lang="en-US" dirty="0"/>
          </a:p>
        </p:txBody>
      </p:sp>
    </p:spTree>
    <p:extLst>
      <p:ext uri="{BB962C8B-B14F-4D97-AF65-F5344CB8AC3E}">
        <p14:creationId xmlns:p14="http://schemas.microsoft.com/office/powerpoint/2010/main" val="15865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B80879-AD39-8349-9F6F-DEF79004EFC4}"/>
              </a:ext>
            </a:extLst>
          </p:cNvPr>
          <p:cNvPicPr>
            <a:picLocks noChangeAspect="1"/>
          </p:cNvPicPr>
          <p:nvPr userDrawn="1"/>
        </p:nvPicPr>
        <p:blipFill rotWithShape="1">
          <a:blip r:embed="rId2"/>
          <a:srcRect r="84168"/>
          <a:stretch/>
        </p:blipFill>
        <p:spPr>
          <a:xfrm>
            <a:off x="5801111" y="-7683"/>
            <a:ext cx="3365941" cy="5190900"/>
          </a:xfrm>
          <a:prstGeom prst="rect">
            <a:avLst/>
          </a:prstGeom>
        </p:spPr>
      </p:pic>
      <p:sp>
        <p:nvSpPr>
          <p:cNvPr id="2" name="Title 1"/>
          <p:cNvSpPr>
            <a:spLocks noGrp="1"/>
          </p:cNvSpPr>
          <p:nvPr>
            <p:ph type="ctrTitle" hasCustomPrompt="1"/>
          </p:nvPr>
        </p:nvSpPr>
        <p:spPr>
          <a:xfrm>
            <a:off x="471948" y="1320981"/>
            <a:ext cx="4434840" cy="1106424"/>
          </a:xfrm>
        </p:spPr>
        <p:txBody>
          <a:bodyPr>
            <a:noAutofit/>
          </a:bodyPr>
          <a:lstStyle>
            <a:lvl1pPr algn="l">
              <a:lnSpc>
                <a:spcPct val="90000"/>
              </a:lnSpc>
              <a:defRPr sz="28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471947" y="2423501"/>
            <a:ext cx="4434840" cy="693140"/>
          </a:xfrm>
        </p:spPr>
        <p:txBody>
          <a:bodyPr>
            <a:normAutofit/>
          </a:bodyPr>
          <a:lstStyle>
            <a:lvl1pPr marL="0" indent="0" algn="l">
              <a:buNone/>
              <a:defRPr sz="2000">
                <a:solidFill>
                  <a:srgbClr val="00B2A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014430" y="4767263"/>
            <a:ext cx="1109770" cy="273844"/>
          </a:xfrm>
        </p:spPr>
        <p:txBody>
          <a:bodyPr/>
          <a:lstStyle>
            <a:lvl1pPr>
              <a:defRPr>
                <a:solidFill>
                  <a:schemeClr val="bg2">
                    <a:lumMod val="90000"/>
                  </a:schemeClr>
                </a:solidFill>
              </a:defRPr>
            </a:lvl1pPr>
          </a:lstStyle>
          <a:p>
            <a:fld id="{AB839AE5-09EA-3542-AB0D-CA0BF76C733A}" type="datetimeFigureOut">
              <a:rPr lang="en-US" smtClean="0"/>
              <a:pPr/>
              <a:t>9/23/2025</a:t>
            </a:fld>
            <a:endParaRPr lang="en-US" dirty="0"/>
          </a:p>
        </p:txBody>
      </p:sp>
      <p:sp>
        <p:nvSpPr>
          <p:cNvPr id="5" name="Footer Placeholder 4"/>
          <p:cNvSpPr>
            <a:spLocks noGrp="1"/>
          </p:cNvSpPr>
          <p:nvPr>
            <p:ph type="ftr" sz="quarter" idx="11"/>
          </p:nvPr>
        </p:nvSpPr>
        <p:spPr/>
        <p:txBody>
          <a:bodyPr/>
          <a:lstStyle>
            <a:lvl1pPr>
              <a:defRPr>
                <a:solidFill>
                  <a:schemeClr val="bg2">
                    <a:lumMod val="90000"/>
                  </a:schemeClr>
                </a:solidFill>
              </a:defRPr>
            </a:lvl1pPr>
          </a:lstStyle>
          <a:p>
            <a:endParaRPr lang="en-US" dirty="0"/>
          </a:p>
        </p:txBody>
      </p:sp>
      <p:sp>
        <p:nvSpPr>
          <p:cNvPr id="6" name="Slide Number Placeholder 5"/>
          <p:cNvSpPr>
            <a:spLocks noGrp="1"/>
          </p:cNvSpPr>
          <p:nvPr>
            <p:ph type="sldNum" sz="quarter" idx="12"/>
          </p:nvPr>
        </p:nvSpPr>
        <p:spPr>
          <a:xfrm>
            <a:off x="6019801" y="4767263"/>
            <a:ext cx="456627" cy="273844"/>
          </a:xfrm>
        </p:spPr>
        <p:txBody>
          <a:bodyPr/>
          <a:lstStyle>
            <a:lvl1pPr>
              <a:defRPr>
                <a:solidFill>
                  <a:schemeClr val="bg2">
                    <a:lumMod val="90000"/>
                  </a:schemeClr>
                </a:solidFill>
              </a:defRPr>
            </a:lvl1pPr>
          </a:lstStyle>
          <a:p>
            <a:fld id="{5A4B5C9C-FF98-F643-A5D8-9E1124FEADD0}" type="slidenum">
              <a:rPr lang="en-US" smtClean="0"/>
              <a:pPr/>
              <a:t>‹#›</a:t>
            </a:fld>
            <a:endParaRPr lang="en-US" dirty="0"/>
          </a:p>
        </p:txBody>
      </p:sp>
      <p:pic>
        <p:nvPicPr>
          <p:cNvPr id="11" name="Picture 10">
            <a:extLst>
              <a:ext uri="{FF2B5EF4-FFF2-40B4-BE49-F238E27FC236}">
                <a16:creationId xmlns:a16="http://schemas.microsoft.com/office/drawing/2014/main" id="{89C68FB3-5539-C040-A032-B0746A75FB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7454" y="280159"/>
            <a:ext cx="1359125" cy="331839"/>
          </a:xfrm>
          <a:prstGeom prst="rect">
            <a:avLst/>
          </a:prstGeom>
        </p:spPr>
      </p:pic>
    </p:spTree>
    <p:extLst>
      <p:ext uri="{BB962C8B-B14F-4D97-AF65-F5344CB8AC3E}">
        <p14:creationId xmlns:p14="http://schemas.microsoft.com/office/powerpoint/2010/main" val="366850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4B5C9C-FF98-F643-A5D8-9E1124FEADD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0" y="1055957"/>
            <a:ext cx="3465513" cy="3428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57201" y="204788"/>
            <a:ext cx="3008313" cy="85116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39029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90246"/>
            <a:ext cx="3008376" cy="3017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dirty="0"/>
          </a:p>
        </p:txBody>
      </p:sp>
      <p:grpSp>
        <p:nvGrpSpPr>
          <p:cNvPr id="17" name="Group 16">
            <a:extLst>
              <a:ext uri="{FF2B5EF4-FFF2-40B4-BE49-F238E27FC236}">
                <a16:creationId xmlns:a16="http://schemas.microsoft.com/office/drawing/2014/main" id="{424BCE42-DBEF-B34E-A5A5-6DFA844FC123}"/>
              </a:ext>
            </a:extLst>
          </p:cNvPr>
          <p:cNvGrpSpPr/>
          <p:nvPr userDrawn="1"/>
        </p:nvGrpSpPr>
        <p:grpSpPr>
          <a:xfrm>
            <a:off x="0" y="4299701"/>
            <a:ext cx="9144000" cy="851483"/>
            <a:chOff x="0" y="6006517"/>
            <a:chExt cx="9144000" cy="851483"/>
          </a:xfrm>
        </p:grpSpPr>
        <p:sp>
          <p:nvSpPr>
            <p:cNvPr id="18" name="Rectangle 17">
              <a:extLst>
                <a:ext uri="{FF2B5EF4-FFF2-40B4-BE49-F238E27FC236}">
                  <a16:creationId xmlns:a16="http://schemas.microsoft.com/office/drawing/2014/main" id="{242EEE7C-3E69-0748-8186-C71B0E3F1F69}"/>
                </a:ext>
              </a:extLst>
            </p:cNvPr>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EB86F41C-5387-AD44-AB8A-11749E5A02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20" name="Picture 19">
              <a:extLst>
                <a:ext uri="{FF2B5EF4-FFF2-40B4-BE49-F238E27FC236}">
                  <a16:creationId xmlns:a16="http://schemas.microsoft.com/office/drawing/2014/main" id="{E9D3B13D-614C-364C-8613-4B90B1CA9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Tree>
    <p:extLst>
      <p:ext uri="{BB962C8B-B14F-4D97-AF65-F5344CB8AC3E}">
        <p14:creationId xmlns:p14="http://schemas.microsoft.com/office/powerpoint/2010/main" val="109764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photos w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2981FE-26D7-204C-B277-956328BAA57F}"/>
              </a:ext>
            </a:extLst>
          </p:cNvPr>
          <p:cNvGrpSpPr/>
          <p:nvPr userDrawn="1"/>
        </p:nvGrpSpPr>
        <p:grpSpPr>
          <a:xfrm>
            <a:off x="0" y="4299701"/>
            <a:ext cx="9144000" cy="851483"/>
            <a:chOff x="0" y="6006517"/>
            <a:chExt cx="9144000" cy="851483"/>
          </a:xfrm>
        </p:grpSpPr>
        <p:sp>
          <p:nvSpPr>
            <p:cNvPr id="17" name="Rectangle 16">
              <a:extLst>
                <a:ext uri="{FF2B5EF4-FFF2-40B4-BE49-F238E27FC236}">
                  <a16:creationId xmlns:a16="http://schemas.microsoft.com/office/drawing/2014/main" id="{1C2BDBCB-E98E-AB4F-83ED-F3FC9F717A66}"/>
                </a:ext>
              </a:extLst>
            </p:cNvPr>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8" name="Picture 17">
              <a:extLst>
                <a:ext uri="{FF2B5EF4-FFF2-40B4-BE49-F238E27FC236}">
                  <a16:creationId xmlns:a16="http://schemas.microsoft.com/office/drawing/2014/main" id="{74B19E94-3BEF-BB4F-B793-771510580E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9" name="Picture 18">
              <a:extLst>
                <a:ext uri="{FF2B5EF4-FFF2-40B4-BE49-F238E27FC236}">
                  <a16:creationId xmlns:a16="http://schemas.microsoft.com/office/drawing/2014/main" id="{77354E2B-E8E7-5E49-AD5C-2142CFB31A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12" name="Rectangle 11"/>
          <p:cNvSpPr/>
          <p:nvPr userDrawn="1"/>
        </p:nvSpPr>
        <p:spPr>
          <a:xfrm>
            <a:off x="0" y="1055957"/>
            <a:ext cx="3465513" cy="3428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57201" y="204788"/>
            <a:ext cx="3008313" cy="851169"/>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1" y="1090246"/>
            <a:ext cx="3008313" cy="30993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dirty="0"/>
          </a:p>
        </p:txBody>
      </p:sp>
      <p:sp>
        <p:nvSpPr>
          <p:cNvPr id="14" name="Picture Placeholder 13"/>
          <p:cNvSpPr>
            <a:spLocks noGrp="1"/>
          </p:cNvSpPr>
          <p:nvPr>
            <p:ph type="pic" sz="quarter" idx="13"/>
          </p:nvPr>
        </p:nvSpPr>
        <p:spPr>
          <a:xfrm>
            <a:off x="3622676" y="204787"/>
            <a:ext cx="3192463" cy="2395538"/>
          </a:xfrm>
          <a:ln w="19050">
            <a:solidFill>
              <a:srgbClr val="64CCC9"/>
            </a:solidFill>
          </a:ln>
        </p:spPr>
        <p:txBody>
          <a:bodyPr anchor="ctr"/>
          <a:lstStyle>
            <a:lvl1pPr marL="0" indent="0" algn="ctr">
              <a:buNone/>
              <a:defRPr/>
            </a:lvl1pPr>
          </a:lstStyle>
          <a:p>
            <a:r>
              <a:rPr lang="en-US" dirty="0"/>
              <a:t>Click icon to add picture</a:t>
            </a:r>
          </a:p>
        </p:txBody>
      </p:sp>
      <p:sp>
        <p:nvSpPr>
          <p:cNvPr id="16" name="Picture Placeholder 15"/>
          <p:cNvSpPr>
            <a:spLocks noGrp="1"/>
          </p:cNvSpPr>
          <p:nvPr>
            <p:ph type="pic" sz="quarter" idx="14"/>
          </p:nvPr>
        </p:nvSpPr>
        <p:spPr>
          <a:xfrm>
            <a:off x="5754347" y="1773845"/>
            <a:ext cx="3221037" cy="2415779"/>
          </a:xfrm>
          <a:ln w="19050">
            <a:solidFill>
              <a:srgbClr val="00B2A9"/>
            </a:solidFill>
          </a:ln>
        </p:spPr>
        <p:txBody>
          <a:bodyPr vert="horz" lIns="91440" tIns="45720" rIns="91440" bIns="45720" rtlCol="0" anchor="ctr">
            <a:normAutofit/>
          </a:bodyPr>
          <a:lstStyle>
            <a:lvl1pPr>
              <a:defRPr lang="en-US"/>
            </a:lvl1pPr>
          </a:lstStyle>
          <a:p>
            <a:pPr marL="0" lvl="0" indent="0" algn="ctr">
              <a:buNone/>
            </a:pPr>
            <a:r>
              <a:rPr lang="en-US" dirty="0"/>
              <a:t>Click icon to add picture</a:t>
            </a:r>
          </a:p>
        </p:txBody>
      </p:sp>
      <p:sp>
        <p:nvSpPr>
          <p:cNvPr id="3" name="TextBox 2">
            <a:extLst>
              <a:ext uri="{FF2B5EF4-FFF2-40B4-BE49-F238E27FC236}">
                <a16:creationId xmlns:a16="http://schemas.microsoft.com/office/drawing/2014/main" id="{5B5A83C1-5D34-194A-A461-05C5E4ECCCD2}"/>
              </a:ext>
            </a:extLst>
          </p:cNvPr>
          <p:cNvSpPr txBox="1"/>
          <p:nvPr userDrawn="1"/>
        </p:nvSpPr>
        <p:spPr>
          <a:xfrm>
            <a:off x="-253573" y="3596128"/>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335399D-9E8C-C541-BCE2-7977F12262E3}"/>
              </a:ext>
            </a:extLst>
          </p:cNvPr>
          <p:cNvGrpSpPr/>
          <p:nvPr userDrawn="1"/>
        </p:nvGrpSpPr>
        <p:grpSpPr>
          <a:xfrm>
            <a:off x="-1" y="4299701"/>
            <a:ext cx="9144000" cy="851483"/>
            <a:chOff x="0" y="6006517"/>
            <a:chExt cx="9144000" cy="851483"/>
          </a:xfrm>
        </p:grpSpPr>
        <p:sp>
          <p:nvSpPr>
            <p:cNvPr id="13" name="Rectangle 12">
              <a:extLst>
                <a:ext uri="{FF2B5EF4-FFF2-40B4-BE49-F238E27FC236}">
                  <a16:creationId xmlns:a16="http://schemas.microsoft.com/office/drawing/2014/main" id="{EC13C5E5-99EE-3443-850B-E697CD274124}"/>
                </a:ext>
              </a:extLst>
            </p:cNvPr>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470DEB09-2A96-5D45-BE44-18980EB938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5" name="Picture 14">
              <a:extLst>
                <a:ext uri="{FF2B5EF4-FFF2-40B4-BE49-F238E27FC236}">
                  <a16:creationId xmlns:a16="http://schemas.microsoft.com/office/drawing/2014/main" id="{AE742888-21EF-9C45-9D9C-665C716EDC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Title 1"/>
          <p:cNvSpPr>
            <a:spLocks noGrp="1"/>
          </p:cNvSpPr>
          <p:nvPr>
            <p:ph type="title"/>
          </p:nvPr>
        </p:nvSpPr>
        <p:spPr>
          <a:xfrm>
            <a:off x="5316468" y="1257805"/>
            <a:ext cx="368987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 y="2"/>
            <a:ext cx="5122258" cy="4299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468" y="1761756"/>
            <a:ext cx="368987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181772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ull frame photo">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C9464C9-8309-4D4A-A876-848AA4C4C46B}"/>
              </a:ext>
            </a:extLst>
          </p:cNvPr>
          <p:cNvGrpSpPr/>
          <p:nvPr userDrawn="1"/>
        </p:nvGrpSpPr>
        <p:grpSpPr>
          <a:xfrm>
            <a:off x="0" y="4299701"/>
            <a:ext cx="9144000" cy="851483"/>
            <a:chOff x="0" y="6006517"/>
            <a:chExt cx="9144000" cy="851483"/>
          </a:xfrm>
        </p:grpSpPr>
        <p:sp>
          <p:nvSpPr>
            <p:cNvPr id="13" name="Rectangle 12">
              <a:extLst>
                <a:ext uri="{FF2B5EF4-FFF2-40B4-BE49-F238E27FC236}">
                  <a16:creationId xmlns:a16="http://schemas.microsoft.com/office/drawing/2014/main" id="{FCE4D88F-57BD-604C-B134-890913570931}"/>
                </a:ext>
              </a:extLst>
            </p:cNvPr>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0C5194F2-2CF4-7044-B5AA-E96B0EB9CB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5" name="Picture 14">
              <a:extLst>
                <a:ext uri="{FF2B5EF4-FFF2-40B4-BE49-F238E27FC236}">
                  <a16:creationId xmlns:a16="http://schemas.microsoft.com/office/drawing/2014/main" id="{7856572E-4480-AD47-AC8D-0459AA6BD8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3" name="Picture Placeholder 2"/>
          <p:cNvSpPr>
            <a:spLocks noGrp="1"/>
          </p:cNvSpPr>
          <p:nvPr>
            <p:ph type="pic" idx="1"/>
          </p:nvPr>
        </p:nvSpPr>
        <p:spPr>
          <a:xfrm>
            <a:off x="1" y="2"/>
            <a:ext cx="9143999" cy="4299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r="84168"/>
          <a:stretch/>
        </p:blipFill>
        <p:spPr>
          <a:xfrm>
            <a:off x="4704735" y="1"/>
            <a:ext cx="4487738" cy="5190688"/>
          </a:xfrm>
          <a:prstGeom prst="rect">
            <a:avLst/>
          </a:prstGeom>
        </p:spPr>
      </p:pic>
      <p:sp>
        <p:nvSpPr>
          <p:cNvPr id="2" name="Title 1"/>
          <p:cNvSpPr>
            <a:spLocks noGrp="1"/>
          </p:cNvSpPr>
          <p:nvPr>
            <p:ph type="ctrTitle" hasCustomPrompt="1"/>
          </p:nvPr>
        </p:nvSpPr>
        <p:spPr>
          <a:xfrm>
            <a:off x="471948" y="1320983"/>
            <a:ext cx="3989440" cy="1102519"/>
          </a:xfrm>
        </p:spPr>
        <p:txBody>
          <a:bodyPr>
            <a:noAutofit/>
          </a:bodyPr>
          <a:lstStyle>
            <a:lvl1pPr algn="l">
              <a:lnSpc>
                <a:spcPct val="90000"/>
              </a:lnSpc>
              <a:defRPr sz="2100" b="1">
                <a:solidFill>
                  <a:schemeClr val="accent5"/>
                </a:solidFill>
              </a:defRPr>
            </a:lvl1pPr>
          </a:lstStyle>
          <a:p>
            <a:r>
              <a:rPr lang="en-US"/>
              <a:t>CLICK TO EDIT MASTER TITLE STYLE</a:t>
            </a:r>
          </a:p>
        </p:txBody>
      </p:sp>
      <p:sp>
        <p:nvSpPr>
          <p:cNvPr id="3" name="Subtitle 2"/>
          <p:cNvSpPr>
            <a:spLocks noGrp="1"/>
          </p:cNvSpPr>
          <p:nvPr>
            <p:ph type="subTitle" idx="1"/>
          </p:nvPr>
        </p:nvSpPr>
        <p:spPr>
          <a:xfrm>
            <a:off x="471948" y="2423501"/>
            <a:ext cx="3989440" cy="693140"/>
          </a:xfrm>
        </p:spPr>
        <p:txBody>
          <a:bodyPr>
            <a:normAutofit/>
          </a:bodyPr>
          <a:lstStyle>
            <a:lvl1pPr marL="0" indent="0" algn="l">
              <a:buNone/>
              <a:defRPr sz="1500">
                <a:solidFill>
                  <a:srgbClr val="00B2A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014431" y="4767264"/>
            <a:ext cx="1109770" cy="273844"/>
          </a:xfrm>
        </p:spPr>
        <p:txBody>
          <a:bodyPr/>
          <a:lstStyle>
            <a:lvl1pPr>
              <a:defRPr>
                <a:solidFill>
                  <a:schemeClr val="bg2">
                    <a:lumMod val="90000"/>
                  </a:schemeClr>
                </a:solidFill>
              </a:defRPr>
            </a:lvl1pPr>
          </a:lstStyle>
          <a:p>
            <a:fld id="{BCBA7173-DAAE-4630-939A-9E1D60EDF967}" type="datetimeFigureOut">
              <a:rPr lang="en-US" smtClean="0"/>
              <a:t>9/23/2025</a:t>
            </a:fld>
            <a:endParaRPr lang="en-US" dirty="0"/>
          </a:p>
        </p:txBody>
      </p:sp>
      <p:sp>
        <p:nvSpPr>
          <p:cNvPr id="5" name="Footer Placeholder 4"/>
          <p:cNvSpPr>
            <a:spLocks noGrp="1"/>
          </p:cNvSpPr>
          <p:nvPr>
            <p:ph type="ftr" sz="quarter" idx="11"/>
          </p:nvPr>
        </p:nvSpPr>
        <p:spPr/>
        <p:txBody>
          <a:bodyPr/>
          <a:lstStyle>
            <a:lvl1pPr>
              <a:defRPr>
                <a:solidFill>
                  <a:schemeClr val="bg2">
                    <a:lumMod val="90000"/>
                  </a:schemeClr>
                </a:solidFill>
              </a:defRPr>
            </a:lvl1pPr>
          </a:lstStyle>
          <a:p>
            <a:endParaRPr lang="en-US" dirty="0"/>
          </a:p>
        </p:txBody>
      </p:sp>
      <p:sp>
        <p:nvSpPr>
          <p:cNvPr id="6" name="Slide Number Placeholder 5"/>
          <p:cNvSpPr>
            <a:spLocks noGrp="1"/>
          </p:cNvSpPr>
          <p:nvPr>
            <p:ph type="sldNum" sz="quarter" idx="12"/>
          </p:nvPr>
        </p:nvSpPr>
        <p:spPr>
          <a:xfrm>
            <a:off x="6019801" y="4767264"/>
            <a:ext cx="456627" cy="273844"/>
          </a:xfrm>
        </p:spPr>
        <p:txBody>
          <a:bodyPr/>
          <a:lstStyle>
            <a:lvl1pPr>
              <a:defRPr>
                <a:solidFill>
                  <a:schemeClr val="bg2">
                    <a:lumMod val="90000"/>
                  </a:schemeClr>
                </a:solidFill>
              </a:defRPr>
            </a:lvl1pPr>
          </a:lstStyle>
          <a:p>
            <a:fld id="{5CD4062D-C5C9-4EE7-8CB4-F4906052F941}" type="slidenum">
              <a:rPr lang="en-US" smtClean="0"/>
              <a:t>‹#›</a:t>
            </a:fld>
            <a:endParaRPr lang="en-US"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3387" y="210115"/>
            <a:ext cx="1828791" cy="334883"/>
          </a:xfrm>
          <a:prstGeom prst="rect">
            <a:avLst/>
          </a:prstGeom>
        </p:spPr>
      </p:pic>
    </p:spTree>
    <p:extLst>
      <p:ext uri="{BB962C8B-B14F-4D97-AF65-F5344CB8AC3E}">
        <p14:creationId xmlns:p14="http://schemas.microsoft.com/office/powerpoint/2010/main" val="128989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457200" y="1200151"/>
            <a:ext cx="8229600" cy="3199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209807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dk bkg">
    <p:bg>
      <p:bgPr>
        <a:gradFill>
          <a:gsLst>
            <a:gs pos="0">
              <a:srgbClr val="00355D"/>
            </a:gs>
            <a:gs pos="100000">
              <a:srgbClr val="004E7F"/>
            </a:gs>
          </a:gsLst>
          <a:lin ang="10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64CCC9"/>
                </a:solidFill>
              </a:defRPr>
            </a:lvl1pPr>
          </a:lstStyle>
          <a:p>
            <a:r>
              <a:rPr lang="en-US"/>
              <a:t>Click to edit Master title style</a:t>
            </a:r>
          </a:p>
        </p:txBody>
      </p:sp>
      <p:sp>
        <p:nvSpPr>
          <p:cNvPr id="3" name="Content Placeholder 2"/>
          <p:cNvSpPr>
            <a:spLocks noGrp="1"/>
          </p:cNvSpPr>
          <p:nvPr>
            <p:ph idx="1"/>
          </p:nvPr>
        </p:nvSpPr>
        <p:spPr>
          <a:xfrm>
            <a:off x="457200" y="1200151"/>
            <a:ext cx="8229600" cy="3199895"/>
          </a:xfrm>
        </p:spPr>
        <p:txBody>
          <a:bodyPr/>
          <a:lstStyle>
            <a:lvl1pPr>
              <a:buClr>
                <a:srgbClr val="64CCC9"/>
              </a:buClr>
              <a:defRPr>
                <a:solidFill>
                  <a:schemeClr val="bg1"/>
                </a:solidFill>
              </a:defRPr>
            </a:lvl1pPr>
            <a:lvl2pPr>
              <a:buClr>
                <a:srgbClr val="64CCC9"/>
              </a:buClr>
              <a:defRPr>
                <a:solidFill>
                  <a:schemeClr val="bg1"/>
                </a:solidFill>
              </a:defRPr>
            </a:lvl2pPr>
            <a:lvl3pPr>
              <a:buClr>
                <a:srgbClr val="64CCC9"/>
              </a:buClr>
              <a:defRPr>
                <a:solidFill>
                  <a:schemeClr val="bg1"/>
                </a:solidFill>
              </a:defRPr>
            </a:lvl3pPr>
            <a:lvl4pPr>
              <a:buClr>
                <a:srgbClr val="64CCC9"/>
              </a:buClr>
              <a:defRPr>
                <a:solidFill>
                  <a:schemeClr val="bg1"/>
                </a:solidFill>
              </a:defRPr>
            </a:lvl4pPr>
            <a:lvl5pPr>
              <a:buClr>
                <a:srgbClr val="64CCC9"/>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2930975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32" y="996441"/>
            <a:ext cx="5919294" cy="1021556"/>
          </a:xfrm>
        </p:spPr>
        <p:txBody>
          <a:bodyPr anchor="b">
            <a:normAutofit/>
          </a:bodyPr>
          <a:lstStyle>
            <a:lvl1pPr algn="l">
              <a:lnSpc>
                <a:spcPct val="90000"/>
              </a:lnSpc>
              <a:defRPr sz="2400" b="1" cap="all">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628633" y="2017996"/>
            <a:ext cx="5919293" cy="1202960"/>
          </a:xfrm>
        </p:spPr>
        <p:txBody>
          <a:bodyPr anchor="t">
            <a:normAutofit/>
          </a:bodyPr>
          <a:lstStyle>
            <a:lvl1pPr marL="0" indent="0">
              <a:buNone/>
              <a:defRPr sz="13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D4062D-C5C9-4EE7-8CB4-F4906052F941}" type="slidenum">
              <a:rPr lang="en-US" smtClean="0"/>
              <a:t>‹#›</a:t>
            </a:fld>
            <a:endParaRPr lang="en-US" dirty="0"/>
          </a:p>
        </p:txBody>
      </p:sp>
      <p:pic>
        <p:nvPicPr>
          <p:cNvPr id="8" name="Picture 7"/>
          <p:cNvPicPr>
            <a:picLocks noChangeAspect="1"/>
          </p:cNvPicPr>
          <p:nvPr/>
        </p:nvPicPr>
        <p:blipFill rotWithShape="1">
          <a:blip r:embed="rId2"/>
          <a:srcRect l="-17842" t="2561" r="83923" b="-2561"/>
          <a:stretch/>
        </p:blipFill>
        <p:spPr>
          <a:xfrm>
            <a:off x="4522950" y="2703796"/>
            <a:ext cx="4672668" cy="2522633"/>
          </a:xfrm>
          <a:prstGeom prst="rect">
            <a:avLst/>
          </a:prstGeom>
        </p:spPr>
      </p:pic>
    </p:spTree>
    <p:extLst>
      <p:ext uri="{BB962C8B-B14F-4D97-AF65-F5344CB8AC3E}">
        <p14:creationId xmlns:p14="http://schemas.microsoft.com/office/powerpoint/2010/main" val="154897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solidFill>
              </a:defRPr>
            </a:lvl1pPr>
          </a:lstStyle>
          <a:p>
            <a:r>
              <a:rPr lang="en-US"/>
              <a:t>Click to edit Master title style</a:t>
            </a:r>
          </a:p>
        </p:txBody>
      </p:sp>
      <p:sp>
        <p:nvSpPr>
          <p:cNvPr id="3" name="Content Placeholder 2"/>
          <p:cNvSpPr>
            <a:spLocks noGrp="1"/>
          </p:cNvSpPr>
          <p:nvPr>
            <p:ph sz="half" idx="1"/>
          </p:nvPr>
        </p:nvSpPr>
        <p:spPr>
          <a:xfrm>
            <a:off x="457200" y="1200151"/>
            <a:ext cx="4038600" cy="32545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545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376893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457200" y="1200151"/>
            <a:ext cx="8229600" cy="3018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204058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3596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77402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6" y="1151336"/>
            <a:ext cx="4041775" cy="43596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8"/>
            <a:ext cx="4041775" cy="277402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1998742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746839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Top Blank">
    <p:spTree>
      <p:nvGrpSpPr>
        <p:cNvPr id="1" name=""/>
        <p:cNvGrpSpPr/>
        <p:nvPr/>
      </p:nvGrpSpPr>
      <p:grpSpPr>
        <a:xfrm>
          <a:off x="0" y="0"/>
          <a:ext cx="0" cy="0"/>
          <a:chOff x="0" y="0"/>
          <a:chExt cx="0" cy="0"/>
        </a:xfrm>
      </p:grpSpPr>
      <p:grpSp>
        <p:nvGrpSpPr>
          <p:cNvPr id="5" name="Group 4"/>
          <p:cNvGrpSpPr/>
          <p:nvPr/>
        </p:nvGrpSpPr>
        <p:grpSpPr>
          <a:xfrm>
            <a:off x="0" y="4504889"/>
            <a:ext cx="9144000" cy="638612"/>
            <a:chOff x="0" y="6006517"/>
            <a:chExt cx="9144000" cy="851483"/>
          </a:xfrm>
        </p:grpSpPr>
        <p:sp>
          <p:nvSpPr>
            <p:cNvPr id="6" name="Rectangle 5"/>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Date Placeholder 1"/>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134948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Text">
    <p:spTree>
      <p:nvGrpSpPr>
        <p:cNvPr id="1" name=""/>
        <p:cNvGrpSpPr/>
        <p:nvPr/>
      </p:nvGrpSpPr>
      <p:grpSpPr>
        <a:xfrm>
          <a:off x="0" y="0"/>
          <a:ext cx="0" cy="0"/>
          <a:chOff x="0" y="0"/>
          <a:chExt cx="0" cy="0"/>
        </a:xfrm>
      </p:grpSpPr>
      <p:grpSp>
        <p:nvGrpSpPr>
          <p:cNvPr id="5" name="Group 4"/>
          <p:cNvGrpSpPr/>
          <p:nvPr/>
        </p:nvGrpSpPr>
        <p:grpSpPr>
          <a:xfrm>
            <a:off x="0" y="4504889"/>
            <a:ext cx="9144000" cy="638612"/>
            <a:chOff x="0" y="6006517"/>
            <a:chExt cx="9144000" cy="851483"/>
          </a:xfrm>
        </p:grpSpPr>
        <p:sp>
          <p:nvSpPr>
            <p:cNvPr id="6" name="Rectangle 5"/>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Date Placeholder 1"/>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D4062D-C5C9-4EE7-8CB4-F4906052F941}" type="slidenum">
              <a:rPr lang="en-US" smtClean="0"/>
              <a:t>‹#›</a:t>
            </a:fld>
            <a:endParaRPr lang="en-US" dirty="0"/>
          </a:p>
        </p:txBody>
      </p:sp>
      <p:sp>
        <p:nvSpPr>
          <p:cNvPr id="10" name="Text Placeholder 9"/>
          <p:cNvSpPr>
            <a:spLocks noGrp="1"/>
          </p:cNvSpPr>
          <p:nvPr>
            <p:ph type="body" sz="quarter" idx="13"/>
          </p:nvPr>
        </p:nvSpPr>
        <p:spPr>
          <a:xfrm>
            <a:off x="1562100" y="1245394"/>
            <a:ext cx="5640388" cy="1566863"/>
          </a:xfrm>
        </p:spPr>
        <p:txBody>
          <a:bodyPr>
            <a:normAutofit/>
          </a:bodyPr>
          <a:lstStyle>
            <a:lvl1pPr marL="0" indent="0" algn="ctr">
              <a:buNone/>
              <a:defRPr sz="2700" b="1" i="0">
                <a:solidFill>
                  <a:schemeClr val="accent5"/>
                </a:solidFill>
                <a:latin typeface="Arial Black" charset="0"/>
                <a:ea typeface="Arial Black" charset="0"/>
                <a:cs typeface="Arial Black" charset="0"/>
              </a:defRPr>
            </a:lvl1pPr>
          </a:lstStyle>
          <a:p>
            <a:pPr lvl="0"/>
            <a:r>
              <a:rPr lang="en-US"/>
              <a:t>Click to edit Master text styles</a:t>
            </a:r>
          </a:p>
        </p:txBody>
      </p:sp>
    </p:spTree>
    <p:extLst>
      <p:ext uri="{BB962C8B-B14F-4D97-AF65-F5344CB8AC3E}">
        <p14:creationId xmlns:p14="http://schemas.microsoft.com/office/powerpoint/2010/main" val="89935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328704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4504889"/>
            <a:ext cx="9144000" cy="638612"/>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12" name="Rectangle 11"/>
          <p:cNvSpPr/>
          <p:nvPr/>
        </p:nvSpPr>
        <p:spPr>
          <a:xfrm>
            <a:off x="1" y="1055958"/>
            <a:ext cx="3465513" cy="3428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457201" y="204788"/>
            <a:ext cx="3008313" cy="851169"/>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1977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90247"/>
            <a:ext cx="3008313" cy="331224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3871931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 photos w content">
    <p:spTree>
      <p:nvGrpSpPr>
        <p:cNvPr id="1" name=""/>
        <p:cNvGrpSpPr/>
        <p:nvPr/>
      </p:nvGrpSpPr>
      <p:grpSpPr>
        <a:xfrm>
          <a:off x="0" y="0"/>
          <a:ext cx="0" cy="0"/>
          <a:chOff x="0" y="0"/>
          <a:chExt cx="0" cy="0"/>
        </a:xfrm>
      </p:grpSpPr>
      <p:grpSp>
        <p:nvGrpSpPr>
          <p:cNvPr id="8" name="Group 7"/>
          <p:cNvGrpSpPr/>
          <p:nvPr/>
        </p:nvGrpSpPr>
        <p:grpSpPr>
          <a:xfrm>
            <a:off x="0" y="4504889"/>
            <a:ext cx="9144000" cy="638612"/>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12" name="Rectangle 11"/>
          <p:cNvSpPr/>
          <p:nvPr/>
        </p:nvSpPr>
        <p:spPr>
          <a:xfrm>
            <a:off x="1" y="1055958"/>
            <a:ext cx="3465513" cy="3428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457201" y="204788"/>
            <a:ext cx="3008313" cy="851169"/>
          </a:xfrm>
        </p:spPr>
        <p:txBody>
          <a:bodyPr anchor="b"/>
          <a:lstStyle>
            <a:lvl1pPr algn="l">
              <a:defRPr sz="1500" b="1"/>
            </a:lvl1pPr>
          </a:lstStyle>
          <a:p>
            <a:r>
              <a:rPr lang="en-US"/>
              <a:t>Click to edit Master title style</a:t>
            </a:r>
          </a:p>
        </p:txBody>
      </p:sp>
      <p:sp>
        <p:nvSpPr>
          <p:cNvPr id="4" name="Text Placeholder 3"/>
          <p:cNvSpPr>
            <a:spLocks noGrp="1"/>
          </p:cNvSpPr>
          <p:nvPr>
            <p:ph type="body" sz="half" idx="2"/>
          </p:nvPr>
        </p:nvSpPr>
        <p:spPr>
          <a:xfrm>
            <a:off x="457201" y="1090247"/>
            <a:ext cx="3008313" cy="331224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dirty="0"/>
          </a:p>
        </p:txBody>
      </p:sp>
      <p:sp>
        <p:nvSpPr>
          <p:cNvPr id="14" name="Picture Placeholder 13"/>
          <p:cNvSpPr>
            <a:spLocks noGrp="1"/>
          </p:cNvSpPr>
          <p:nvPr>
            <p:ph type="pic" sz="quarter" idx="13"/>
          </p:nvPr>
        </p:nvSpPr>
        <p:spPr>
          <a:xfrm>
            <a:off x="3622676" y="204787"/>
            <a:ext cx="3192463" cy="2395538"/>
          </a:xfrm>
          <a:ln w="19050">
            <a:solidFill>
              <a:srgbClr val="64CCC9"/>
            </a:solidFill>
          </a:ln>
        </p:spPr>
        <p:txBody>
          <a:bodyPr anchor="ctr"/>
          <a:lstStyle>
            <a:lvl1pPr marL="0" indent="0" algn="ctr">
              <a:buNone/>
              <a:defRPr/>
            </a:lvl1pPr>
          </a:lstStyle>
          <a:p>
            <a:r>
              <a:rPr lang="en-US" dirty="0"/>
              <a:t>Click icon to add picture</a:t>
            </a:r>
          </a:p>
        </p:txBody>
      </p:sp>
      <p:sp>
        <p:nvSpPr>
          <p:cNvPr id="16" name="Picture Placeholder 15"/>
          <p:cNvSpPr>
            <a:spLocks noGrp="1"/>
          </p:cNvSpPr>
          <p:nvPr>
            <p:ph type="pic" sz="quarter" idx="14"/>
          </p:nvPr>
        </p:nvSpPr>
        <p:spPr>
          <a:xfrm>
            <a:off x="5754347" y="1823932"/>
            <a:ext cx="3221037" cy="2415779"/>
          </a:xfrm>
          <a:ln w="19050">
            <a:solidFill>
              <a:srgbClr val="00B2A9"/>
            </a:solidFill>
          </a:ln>
        </p:spPr>
        <p:txBody>
          <a:bodyPr vert="horz" lIns="91440" tIns="45720" rIns="91440" bIns="45720" rtlCol="0" anchor="ctr">
            <a:normAutofit/>
          </a:bodyPr>
          <a:lstStyle>
            <a:lvl1pPr>
              <a:defRPr lang="en-US"/>
            </a:lvl1pPr>
          </a:lstStyle>
          <a:p>
            <a:pPr marL="0" lvl="0" indent="0" algn="ctr">
              <a:buNone/>
            </a:pPr>
            <a:r>
              <a:rPr lang="en-US" dirty="0"/>
              <a:t>Click icon to add picture</a:t>
            </a:r>
          </a:p>
        </p:txBody>
      </p:sp>
    </p:spTree>
    <p:extLst>
      <p:ext uri="{BB962C8B-B14F-4D97-AF65-F5344CB8AC3E}">
        <p14:creationId xmlns:p14="http://schemas.microsoft.com/office/powerpoint/2010/main" val="1471782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0" y="4504889"/>
            <a:ext cx="9144000" cy="638612"/>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Title 1"/>
          <p:cNvSpPr>
            <a:spLocks noGrp="1"/>
          </p:cNvSpPr>
          <p:nvPr>
            <p:ph type="title"/>
          </p:nvPr>
        </p:nvSpPr>
        <p:spPr>
          <a:xfrm>
            <a:off x="5316469" y="1257805"/>
            <a:ext cx="368987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 y="1"/>
            <a:ext cx="5122258" cy="450488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316469" y="1761756"/>
            <a:ext cx="368987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1851557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Full frame photo">
    <p:spTree>
      <p:nvGrpSpPr>
        <p:cNvPr id="1" name=""/>
        <p:cNvGrpSpPr/>
        <p:nvPr/>
      </p:nvGrpSpPr>
      <p:grpSpPr>
        <a:xfrm>
          <a:off x="0" y="0"/>
          <a:ext cx="0" cy="0"/>
          <a:chOff x="0" y="0"/>
          <a:chExt cx="0" cy="0"/>
        </a:xfrm>
      </p:grpSpPr>
      <p:grpSp>
        <p:nvGrpSpPr>
          <p:cNvPr id="8" name="Group 7"/>
          <p:cNvGrpSpPr/>
          <p:nvPr/>
        </p:nvGrpSpPr>
        <p:grpSpPr>
          <a:xfrm>
            <a:off x="0" y="4504889"/>
            <a:ext cx="9144000" cy="638612"/>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3" name="Picture Placeholder 2"/>
          <p:cNvSpPr>
            <a:spLocks noGrp="1"/>
          </p:cNvSpPr>
          <p:nvPr>
            <p:ph type="pic" idx="1"/>
          </p:nvPr>
        </p:nvSpPr>
        <p:spPr>
          <a:xfrm>
            <a:off x="1" y="1"/>
            <a:ext cx="9143999" cy="450488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fld id="{BCBA7173-DAAE-4630-939A-9E1D60EDF967}"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D4062D-C5C9-4EE7-8CB4-F4906052F941}" type="slidenum">
              <a:rPr lang="en-US" smtClean="0"/>
              <a:t>‹#›</a:t>
            </a:fld>
            <a:endParaRPr lang="en-US" dirty="0"/>
          </a:p>
        </p:txBody>
      </p:sp>
    </p:spTree>
    <p:extLst>
      <p:ext uri="{BB962C8B-B14F-4D97-AF65-F5344CB8AC3E}">
        <p14:creationId xmlns:p14="http://schemas.microsoft.com/office/powerpoint/2010/main" val="4246040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Default with Figur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7972" y="1428750"/>
            <a:ext cx="8454230" cy="3018650"/>
          </a:xfrm>
          <a:prstGeom prst="rect">
            <a:avLst/>
          </a:prstGeom>
        </p:spPr>
        <p:txBody>
          <a:bodyPr/>
          <a:lstStyle>
            <a:lvl1pPr marL="334328" indent="-214313">
              <a:spcBef>
                <a:spcPts val="0"/>
              </a:spcBef>
              <a:spcAft>
                <a:spcPts val="450"/>
              </a:spcAft>
              <a:buClr>
                <a:schemeClr val="tx1">
                  <a:lumMod val="50000"/>
                </a:schemeClr>
              </a:buClr>
              <a:buFont typeface="Arial" panose="020B0604020202020204" pitchFamily="34" charset="0"/>
              <a:buChar char="•"/>
              <a:defRPr>
                <a:solidFill>
                  <a:schemeClr val="tx1"/>
                </a:solidFill>
              </a:defRPr>
            </a:lvl1pPr>
            <a:lvl2pPr marL="557213" indent="-137160">
              <a:spcBef>
                <a:spcPts val="0"/>
              </a:spcBef>
              <a:spcAft>
                <a:spcPts val="450"/>
              </a:spcAft>
              <a:buClr>
                <a:schemeClr val="tx1">
                  <a:lumMod val="50000"/>
                </a:schemeClr>
              </a:buClr>
              <a:buFont typeface="Arial" panose="020B0604020202020204" pitchFamily="34" charset="0"/>
              <a:buChar char="‒"/>
              <a:defRPr>
                <a:solidFill>
                  <a:schemeClr val="tx1"/>
                </a:solidFill>
              </a:defRPr>
            </a:lvl2pPr>
            <a:lvl3pPr marL="857250" indent="-137160">
              <a:spcBef>
                <a:spcPts val="0"/>
              </a:spcBef>
              <a:spcAft>
                <a:spcPts val="450"/>
              </a:spcAft>
              <a:buClr>
                <a:schemeClr val="tx1">
                  <a:lumMod val="50000"/>
                </a:schemeClr>
              </a:buClr>
              <a:buFont typeface="Arial"/>
              <a:buChar char="•"/>
              <a:defRPr>
                <a:solidFill>
                  <a:schemeClr val="tx1"/>
                </a:solidFill>
              </a:defRPr>
            </a:lvl3pPr>
            <a:lvl4pPr marL="1200150" indent="-137160">
              <a:spcBef>
                <a:spcPts val="0"/>
              </a:spcBef>
              <a:spcAft>
                <a:spcPts val="450"/>
              </a:spcAft>
              <a:buClr>
                <a:schemeClr val="tx1">
                  <a:lumMod val="50000"/>
                </a:schemeClr>
              </a:buClr>
              <a:buFont typeface="Arial" panose="020B0604020202020204" pitchFamily="34" charset="0"/>
              <a:buChar char="‒"/>
              <a:defRPr>
                <a:solidFill>
                  <a:schemeClr val="tx1"/>
                </a:solidFill>
              </a:defRPr>
            </a:lvl4pPr>
            <a:lvl5pPr marL="1543050" indent="-137160">
              <a:spcBef>
                <a:spcPts val="0"/>
              </a:spcBef>
              <a:spcAft>
                <a:spcPts val="450"/>
              </a:spcAft>
              <a:buFont typeface="Arial"/>
              <a:buChar cha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hasCustomPrompt="1"/>
          </p:nvPr>
        </p:nvSpPr>
        <p:spPr>
          <a:xfrm>
            <a:off x="351326" y="4551401"/>
            <a:ext cx="7682066" cy="515071"/>
          </a:xfrm>
          <a:prstGeom prst="rect">
            <a:avLst/>
          </a:prstGeom>
        </p:spPr>
        <p:txBody>
          <a:bodyPr anchor="t"/>
          <a:lstStyle>
            <a:lvl1pPr marL="0" indent="0">
              <a:buNone/>
              <a:defRPr sz="900">
                <a:solidFill>
                  <a:schemeClr val="tx1"/>
                </a:solidFill>
              </a:defRPr>
            </a:lvl1pPr>
          </a:lstStyle>
          <a:p>
            <a:pPr lvl="0"/>
            <a:r>
              <a:rPr lang="en-US" dirty="0"/>
              <a:t>SOURCE:</a:t>
            </a:r>
          </a:p>
        </p:txBody>
      </p:sp>
      <p:sp>
        <p:nvSpPr>
          <p:cNvPr id="8" name="Title Placeholder 1">
            <a:extLst>
              <a:ext uri="{FF2B5EF4-FFF2-40B4-BE49-F238E27FC236}">
                <a16:creationId xmlns:a16="http://schemas.microsoft.com/office/drawing/2014/main" id="{FB4E8EC0-9E51-1B4B-8B5B-6438FF732335}"/>
              </a:ext>
            </a:extLst>
          </p:cNvPr>
          <p:cNvSpPr>
            <a:spLocks noGrp="1"/>
          </p:cNvSpPr>
          <p:nvPr>
            <p:ph type="title"/>
          </p:nvPr>
        </p:nvSpPr>
        <p:spPr>
          <a:xfrm>
            <a:off x="351327" y="440749"/>
            <a:ext cx="8450876" cy="645102"/>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0979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dk bkg">
    <p:bg>
      <p:bgPr>
        <a:gradFill>
          <a:gsLst>
            <a:gs pos="0">
              <a:srgbClr val="00355D"/>
            </a:gs>
            <a:gs pos="100000">
              <a:srgbClr val="004E7F"/>
            </a:gs>
          </a:gsLst>
          <a:lin ang="10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64CCC9"/>
                </a:solidFill>
              </a:defRPr>
            </a:lvl1pPr>
          </a:lstStyle>
          <a:p>
            <a:r>
              <a:rPr lang="en-US"/>
              <a:t>Click to edit Master title style</a:t>
            </a:r>
          </a:p>
        </p:txBody>
      </p:sp>
      <p:sp>
        <p:nvSpPr>
          <p:cNvPr id="3" name="Content Placeholder 2"/>
          <p:cNvSpPr>
            <a:spLocks noGrp="1"/>
          </p:cNvSpPr>
          <p:nvPr>
            <p:ph idx="1"/>
          </p:nvPr>
        </p:nvSpPr>
        <p:spPr>
          <a:xfrm>
            <a:off x="457200" y="1200151"/>
            <a:ext cx="8229600" cy="3017520"/>
          </a:xfrm>
        </p:spPr>
        <p:txBody>
          <a:bodyPr/>
          <a:lstStyle>
            <a:lvl1pPr>
              <a:buClr>
                <a:srgbClr val="64CCC9"/>
              </a:buClr>
              <a:defRPr>
                <a:solidFill>
                  <a:schemeClr val="bg1"/>
                </a:solidFill>
              </a:defRPr>
            </a:lvl1pPr>
            <a:lvl2pPr>
              <a:buClr>
                <a:srgbClr val="64CCC9"/>
              </a:buClr>
              <a:defRPr>
                <a:solidFill>
                  <a:schemeClr val="bg1"/>
                </a:solidFill>
              </a:defRPr>
            </a:lvl2pPr>
            <a:lvl3pPr>
              <a:buClr>
                <a:srgbClr val="64CCC9"/>
              </a:buClr>
              <a:defRPr>
                <a:solidFill>
                  <a:schemeClr val="bg1"/>
                </a:solidFill>
              </a:defRPr>
            </a:lvl3pPr>
            <a:lvl4pPr>
              <a:buClr>
                <a:srgbClr val="64CCC9"/>
              </a:buClr>
              <a:defRPr>
                <a:solidFill>
                  <a:schemeClr val="bg1"/>
                </a:solidFill>
              </a:defRPr>
            </a:lvl4pPr>
            <a:lvl5pPr>
              <a:buClr>
                <a:srgbClr val="64CCC9"/>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with Figure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51327" y="1189850"/>
            <a:ext cx="4115872" cy="3257550"/>
          </a:xfrm>
          <a:prstGeom prst="rect">
            <a:avLst/>
          </a:prstGeom>
        </p:spPr>
        <p:txBody>
          <a:bodyPr/>
          <a:lstStyle>
            <a:lvl1pPr marL="257175" indent="-137160">
              <a:spcBef>
                <a:spcPts val="0"/>
              </a:spcBef>
              <a:spcAft>
                <a:spcPts val="450"/>
              </a:spcAft>
              <a:buClr>
                <a:schemeClr val="tx1">
                  <a:lumMod val="50000"/>
                </a:schemeClr>
              </a:buClr>
              <a:buFont typeface="Arial"/>
              <a:buChar char="•"/>
              <a:defRPr sz="2100">
                <a:solidFill>
                  <a:srgbClr val="393D40"/>
                </a:solidFill>
              </a:defRPr>
            </a:lvl1pPr>
            <a:lvl2pPr marL="557213" indent="-137160">
              <a:spcBef>
                <a:spcPts val="0"/>
              </a:spcBef>
              <a:spcAft>
                <a:spcPts val="450"/>
              </a:spcAft>
              <a:buClr>
                <a:schemeClr val="tx1">
                  <a:lumMod val="50000"/>
                </a:schemeClr>
              </a:buClr>
              <a:buFont typeface="Arial" panose="020B0604020202020204" pitchFamily="34" charset="0"/>
              <a:buChar char="‒"/>
              <a:defRPr sz="1800">
                <a:solidFill>
                  <a:srgbClr val="393D40"/>
                </a:solidFill>
              </a:defRPr>
            </a:lvl2pPr>
            <a:lvl3pPr marL="857250" indent="-137160">
              <a:spcBef>
                <a:spcPts val="0"/>
              </a:spcBef>
              <a:spcAft>
                <a:spcPts val="450"/>
              </a:spcAft>
              <a:buClr>
                <a:schemeClr val="tx1">
                  <a:lumMod val="50000"/>
                </a:schemeClr>
              </a:buClr>
              <a:buFont typeface="Arial"/>
              <a:buChar char="•"/>
              <a:defRPr sz="1500">
                <a:solidFill>
                  <a:srgbClr val="393D40"/>
                </a:solidFill>
              </a:defRPr>
            </a:lvl3pPr>
            <a:lvl4pPr marL="1200150" indent="-137160">
              <a:spcBef>
                <a:spcPts val="0"/>
              </a:spcBef>
              <a:spcAft>
                <a:spcPts val="450"/>
              </a:spcAft>
              <a:buClr>
                <a:schemeClr val="tx1">
                  <a:lumMod val="50000"/>
                </a:schemeClr>
              </a:buClr>
              <a:buFont typeface="Arial" panose="020B0604020202020204" pitchFamily="34" charset="0"/>
              <a:buChar char="‒"/>
              <a:defRPr sz="1350">
                <a:solidFill>
                  <a:srgbClr val="393D40"/>
                </a:solidFill>
              </a:defRPr>
            </a:lvl4pPr>
            <a:lvl5pPr marL="1543050" indent="-137160">
              <a:spcBef>
                <a:spcPts val="0"/>
              </a:spcBef>
              <a:spcAft>
                <a:spcPts val="450"/>
              </a:spcAft>
              <a:buFont typeface="Arial"/>
              <a:buChar char="•"/>
              <a:defRPr sz="1350">
                <a:solidFill>
                  <a:srgbClr val="393D40"/>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351327" y="4551401"/>
            <a:ext cx="7722096" cy="448733"/>
          </a:xfrm>
          <a:prstGeom prst="rect">
            <a:avLst/>
          </a:prstGeom>
        </p:spPr>
        <p:txBody>
          <a:bodyPr anchor="t"/>
          <a:lstStyle>
            <a:lvl1pPr marL="0" indent="0">
              <a:buNone/>
              <a:defRPr sz="900" baseline="0">
                <a:solidFill>
                  <a:srgbClr val="393D40"/>
                </a:solidFill>
              </a:defRPr>
            </a:lvl1pPr>
          </a:lstStyle>
          <a:p>
            <a:pPr lvl="0"/>
            <a:r>
              <a:rPr lang="en-US" dirty="0"/>
              <a:t>SOURCE:</a:t>
            </a:r>
          </a:p>
        </p:txBody>
      </p:sp>
      <p:sp>
        <p:nvSpPr>
          <p:cNvPr id="9" name="Title Placeholder 1">
            <a:extLst>
              <a:ext uri="{FF2B5EF4-FFF2-40B4-BE49-F238E27FC236}">
                <a16:creationId xmlns:a16="http://schemas.microsoft.com/office/drawing/2014/main" id="{9D663ECE-2525-9049-A44C-56EA831A5443}"/>
              </a:ext>
            </a:extLst>
          </p:cNvPr>
          <p:cNvSpPr>
            <a:spLocks noGrp="1"/>
          </p:cNvSpPr>
          <p:nvPr>
            <p:ph type="title"/>
          </p:nvPr>
        </p:nvSpPr>
        <p:spPr>
          <a:xfrm>
            <a:off x="351327" y="440749"/>
            <a:ext cx="8450876" cy="645102"/>
          </a:xfrm>
          <a:prstGeom prst="rect">
            <a:avLst/>
          </a:prstGeom>
        </p:spPr>
        <p:txBody>
          <a:bodyPr vert="horz" lIns="91440" tIns="45720" rIns="91440" bIns="45720" rtlCol="0" anchor="t">
            <a:noAutofit/>
          </a:bodyPr>
          <a:lstStyle/>
          <a:p>
            <a:r>
              <a:rPr lang="en-US" dirty="0"/>
              <a:t>Click to edit Master title style</a:t>
            </a:r>
          </a:p>
        </p:txBody>
      </p:sp>
      <p:sp>
        <p:nvSpPr>
          <p:cNvPr id="7" name="Content Placeholder 2"/>
          <p:cNvSpPr>
            <a:spLocks noGrp="1"/>
          </p:cNvSpPr>
          <p:nvPr>
            <p:ph sz="half" idx="11" hasCustomPrompt="1"/>
          </p:nvPr>
        </p:nvSpPr>
        <p:spPr>
          <a:xfrm>
            <a:off x="4581528" y="1171575"/>
            <a:ext cx="4220674" cy="3257550"/>
          </a:xfrm>
          <a:prstGeom prst="rect">
            <a:avLst/>
          </a:prstGeom>
        </p:spPr>
        <p:txBody>
          <a:bodyPr/>
          <a:lstStyle>
            <a:lvl1pPr marL="257175" indent="-137160">
              <a:spcBef>
                <a:spcPts val="0"/>
              </a:spcBef>
              <a:spcAft>
                <a:spcPts val="450"/>
              </a:spcAft>
              <a:buClr>
                <a:schemeClr val="tx1">
                  <a:lumMod val="50000"/>
                </a:schemeClr>
              </a:buClr>
              <a:buFont typeface="Arial"/>
              <a:buChar char="•"/>
              <a:defRPr sz="2100">
                <a:solidFill>
                  <a:srgbClr val="393D40"/>
                </a:solidFill>
              </a:defRPr>
            </a:lvl1pPr>
            <a:lvl2pPr marL="557213" indent="-137160">
              <a:spcBef>
                <a:spcPts val="0"/>
              </a:spcBef>
              <a:spcAft>
                <a:spcPts val="450"/>
              </a:spcAft>
              <a:buClr>
                <a:schemeClr val="tx1">
                  <a:lumMod val="50000"/>
                </a:schemeClr>
              </a:buClr>
              <a:buFont typeface="Arial" panose="020B0604020202020204" pitchFamily="34" charset="0"/>
              <a:buChar char="‒"/>
              <a:defRPr sz="1800">
                <a:solidFill>
                  <a:srgbClr val="393D40"/>
                </a:solidFill>
              </a:defRPr>
            </a:lvl2pPr>
            <a:lvl3pPr marL="857250" indent="-137160">
              <a:spcBef>
                <a:spcPts val="0"/>
              </a:spcBef>
              <a:spcAft>
                <a:spcPts val="450"/>
              </a:spcAft>
              <a:buClr>
                <a:schemeClr val="tx1">
                  <a:lumMod val="50000"/>
                </a:schemeClr>
              </a:buClr>
              <a:buFont typeface="Arial"/>
              <a:buChar char="•"/>
              <a:defRPr sz="1500">
                <a:solidFill>
                  <a:srgbClr val="393D40"/>
                </a:solidFill>
              </a:defRPr>
            </a:lvl3pPr>
            <a:lvl4pPr marL="1200150" indent="-137160">
              <a:spcBef>
                <a:spcPts val="0"/>
              </a:spcBef>
              <a:spcAft>
                <a:spcPts val="450"/>
              </a:spcAft>
              <a:buClr>
                <a:schemeClr val="tx1">
                  <a:lumMod val="50000"/>
                </a:schemeClr>
              </a:buClr>
              <a:buFont typeface="Arial" panose="020B0604020202020204" pitchFamily="34" charset="0"/>
              <a:buChar char="‒"/>
              <a:defRPr sz="1350">
                <a:solidFill>
                  <a:srgbClr val="393D40"/>
                </a:solidFill>
              </a:defRPr>
            </a:lvl4pPr>
            <a:lvl5pPr marL="1543050" indent="-137160">
              <a:spcBef>
                <a:spcPts val="0"/>
              </a:spcBef>
              <a:spcAft>
                <a:spcPts val="450"/>
              </a:spcAft>
              <a:buFont typeface="Arial"/>
              <a:buChar char="•"/>
              <a:defRPr sz="1350">
                <a:solidFill>
                  <a:srgbClr val="393D40"/>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54299112"/>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Default with Figure #">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153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Defaul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776" y="1436727"/>
            <a:ext cx="8452426" cy="2611475"/>
          </a:xfrm>
          <a:prstGeom prst="rect">
            <a:avLst/>
          </a:prstGeom>
        </p:spPr>
        <p:txBody>
          <a:bodyPr/>
          <a:lstStyle>
            <a:lvl1pPr marL="90013" indent="0">
              <a:spcBef>
                <a:spcPts val="0"/>
              </a:spcBef>
              <a:spcAft>
                <a:spcPts val="338"/>
              </a:spcAft>
              <a:buFont typeface="Arial"/>
              <a:buNone/>
              <a:defRPr>
                <a:solidFill>
                  <a:schemeClr val="tx1"/>
                </a:solidFill>
              </a:defRPr>
            </a:lvl1pPr>
            <a:lvl2pPr marL="417917" indent="-102872">
              <a:spcBef>
                <a:spcPts val="0"/>
              </a:spcBef>
              <a:spcAft>
                <a:spcPts val="338"/>
              </a:spcAft>
              <a:buFont typeface="Arial"/>
              <a:buChar char="•"/>
              <a:defRPr/>
            </a:lvl2pPr>
            <a:lvl3pPr marL="642948" indent="-102872">
              <a:spcBef>
                <a:spcPts val="0"/>
              </a:spcBef>
              <a:spcAft>
                <a:spcPts val="338"/>
              </a:spcAft>
              <a:buFont typeface="Arial"/>
              <a:buChar char="•"/>
              <a:defRPr/>
            </a:lvl3pPr>
            <a:lvl4pPr marL="900128" indent="-102872">
              <a:spcBef>
                <a:spcPts val="0"/>
              </a:spcBef>
              <a:spcAft>
                <a:spcPts val="338"/>
              </a:spcAft>
              <a:buFont typeface="Arial"/>
              <a:buChar char="•"/>
              <a:defRPr/>
            </a:lvl4pPr>
            <a:lvl5pPr marL="1157306" indent="-102872">
              <a:spcBef>
                <a:spcPts val="0"/>
              </a:spcBef>
              <a:spcAft>
                <a:spcPts val="338"/>
              </a:spcAft>
              <a:buFont typeface="Arial"/>
              <a:buChar char="•"/>
              <a:defRPr/>
            </a:lvl5pPr>
          </a:lstStyle>
          <a:p>
            <a:pPr lvl="0"/>
            <a:endParaRPr lang="en-US" dirty="0"/>
          </a:p>
        </p:txBody>
      </p:sp>
      <p:sp>
        <p:nvSpPr>
          <p:cNvPr id="5" name="Text Placeholder 4"/>
          <p:cNvSpPr>
            <a:spLocks noGrp="1"/>
          </p:cNvSpPr>
          <p:nvPr>
            <p:ph type="body" sz="quarter" idx="10" hasCustomPrompt="1"/>
          </p:nvPr>
        </p:nvSpPr>
        <p:spPr>
          <a:xfrm>
            <a:off x="349776" y="4550356"/>
            <a:ext cx="7723647" cy="515071"/>
          </a:xfrm>
          <a:prstGeom prst="rect">
            <a:avLst/>
          </a:prstGeom>
        </p:spPr>
        <p:txBody>
          <a:bodyPr/>
          <a:lstStyle>
            <a:lvl1pPr marL="0" indent="0">
              <a:buNone/>
              <a:defRPr sz="675">
                <a:solidFill>
                  <a:schemeClr val="tx1"/>
                </a:solidFill>
              </a:defRPr>
            </a:lvl1pPr>
          </a:lstStyle>
          <a:p>
            <a:pPr lvl="0"/>
            <a:r>
              <a:rPr lang="en-US" dirty="0"/>
              <a:t>Insert Source Here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351327" y="439702"/>
            <a:ext cx="8450876" cy="646150"/>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403986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200152"/>
            <a:ext cx="8229601" cy="339447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0340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no Fig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776" y="1436725"/>
            <a:ext cx="8452427" cy="2611475"/>
          </a:xfrm>
          <a:prstGeom prst="rect">
            <a:avLst/>
          </a:prstGeom>
        </p:spPr>
        <p:txBody>
          <a:bodyPr/>
          <a:lstStyle>
            <a:lvl1pPr marL="334328" indent="-214313">
              <a:spcBef>
                <a:spcPts val="0"/>
              </a:spcBef>
              <a:spcAft>
                <a:spcPts val="450"/>
              </a:spcAft>
              <a:buFont typeface="Arial" panose="020B0604020202020204" pitchFamily="34" charset="0"/>
              <a:buChar char="•"/>
              <a:defRPr baseline="0">
                <a:solidFill>
                  <a:schemeClr val="tx1"/>
                </a:solidFill>
              </a:defRPr>
            </a:lvl1pPr>
            <a:lvl2pPr marL="557213" indent="-137160">
              <a:spcBef>
                <a:spcPts val="0"/>
              </a:spcBef>
              <a:spcAft>
                <a:spcPts val="450"/>
              </a:spcAft>
              <a:buFont typeface="Arial" panose="020B0604020202020204" pitchFamily="34" charset="0"/>
              <a:buChar char="‒"/>
              <a:defRPr>
                <a:solidFill>
                  <a:schemeClr val="tx1"/>
                </a:solidFill>
              </a:defRPr>
            </a:lvl2pPr>
            <a:lvl3pPr marL="857250" indent="-137160">
              <a:spcBef>
                <a:spcPts val="0"/>
              </a:spcBef>
              <a:spcAft>
                <a:spcPts val="450"/>
              </a:spcAft>
              <a:buFont typeface="Arial"/>
              <a:buChar char="•"/>
              <a:defRPr>
                <a:solidFill>
                  <a:schemeClr val="tx1"/>
                </a:solidFill>
              </a:defRPr>
            </a:lvl3pPr>
            <a:lvl4pPr marL="1200150" indent="-137160">
              <a:spcBef>
                <a:spcPts val="0"/>
              </a:spcBef>
              <a:spcAft>
                <a:spcPts val="450"/>
              </a:spcAft>
              <a:buFont typeface="Arial" panose="020B0604020202020204" pitchFamily="34" charset="0"/>
              <a:buChar char="‒"/>
              <a:defRPr>
                <a:solidFill>
                  <a:schemeClr val="tx1"/>
                </a:solidFill>
              </a:defRPr>
            </a:lvl4pPr>
            <a:lvl5pPr marL="1543050" indent="-137160">
              <a:spcBef>
                <a:spcPts val="0"/>
              </a:spcBef>
              <a:spcAft>
                <a:spcPts val="450"/>
              </a:spcAft>
              <a:buFont typeface="Arial"/>
              <a:buChar char="•"/>
              <a:defRPr/>
            </a:lvl5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hasCustomPrompt="1"/>
          </p:nvPr>
        </p:nvSpPr>
        <p:spPr>
          <a:xfrm>
            <a:off x="349775" y="4550353"/>
            <a:ext cx="7723647" cy="515071"/>
          </a:xfrm>
          <a:prstGeom prst="rect">
            <a:avLst/>
          </a:prstGeom>
        </p:spPr>
        <p:txBody>
          <a:bodyPr/>
          <a:lstStyle>
            <a:lvl1pPr marL="0" indent="0">
              <a:buNone/>
              <a:defRPr sz="900">
                <a:solidFill>
                  <a:schemeClr val="tx1"/>
                </a:solidFill>
              </a:defRPr>
            </a:lvl1pPr>
          </a:lstStyle>
          <a:p>
            <a:pPr lvl="0"/>
            <a:r>
              <a:rPr lang="en-US" dirty="0"/>
              <a:t>SOURCE:</a:t>
            </a:r>
          </a:p>
        </p:txBody>
      </p:sp>
      <p:sp>
        <p:nvSpPr>
          <p:cNvPr id="6" name="Title Placeholder 1">
            <a:extLst>
              <a:ext uri="{FF2B5EF4-FFF2-40B4-BE49-F238E27FC236}">
                <a16:creationId xmlns:a16="http://schemas.microsoft.com/office/drawing/2014/main" id="{E0C57E2F-108D-BC45-BF44-2F6C065BC1EB}"/>
              </a:ext>
            </a:extLst>
          </p:cNvPr>
          <p:cNvSpPr>
            <a:spLocks noGrp="1"/>
          </p:cNvSpPr>
          <p:nvPr>
            <p:ph type="title"/>
          </p:nvPr>
        </p:nvSpPr>
        <p:spPr>
          <a:xfrm>
            <a:off x="351327" y="439701"/>
            <a:ext cx="8450876" cy="646150"/>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893614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28700"/>
            <a:ext cx="8961121" cy="3566160"/>
          </a:xfrm>
          <a:prstGeom prst="rect">
            <a:avLst/>
          </a:prstGeom>
        </p:spPr>
        <p:txBody>
          <a:bodyPr/>
          <a:lstStyle>
            <a:lvl1pPr>
              <a:defRPr sz="1500" b="0" i="0">
                <a:solidFill>
                  <a:srgbClr val="323A45"/>
                </a:solidFill>
                <a:latin typeface="Arial" panose="020B0604020202020204" pitchFamily="34" charset="0"/>
                <a:cs typeface="Arial" panose="020B0604020202020204" pitchFamily="34" charset="0"/>
              </a:defRPr>
            </a:lvl1pPr>
            <a:lvl2pPr>
              <a:defRPr sz="1350" b="0" i="0">
                <a:solidFill>
                  <a:srgbClr val="323A45"/>
                </a:solidFill>
                <a:latin typeface="Arial" panose="020B0604020202020204" pitchFamily="34" charset="0"/>
                <a:cs typeface="Arial" panose="020B0604020202020204" pitchFamily="34" charset="0"/>
              </a:defRPr>
            </a:lvl2pPr>
            <a:lvl3pPr>
              <a:defRPr sz="1200" b="0" i="0">
                <a:solidFill>
                  <a:srgbClr val="323A45"/>
                </a:solidFill>
                <a:latin typeface="Arial" panose="020B0604020202020204" pitchFamily="34" charset="0"/>
                <a:cs typeface="Arial" panose="020B0604020202020204" pitchFamily="34" charset="0"/>
              </a:defRPr>
            </a:lvl3pPr>
            <a:lvl4pPr>
              <a:defRPr sz="1050" b="0" i="0">
                <a:solidFill>
                  <a:srgbClr val="323A45"/>
                </a:solidFill>
                <a:latin typeface="Arial" panose="020B0604020202020204" pitchFamily="34" charset="0"/>
                <a:cs typeface="Arial" panose="020B0604020202020204" pitchFamily="34" charset="0"/>
              </a:defRPr>
            </a:lvl4pPr>
            <a:lvl5pPr>
              <a:defRPr sz="975" b="0" i="0">
                <a:solidFill>
                  <a:srgbClr val="323A4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Rectangle 5"/>
          <p:cNvSpPr>
            <a:spLocks noGrp="1" noChangeArrowheads="1"/>
          </p:cNvSpPr>
          <p:nvPr>
            <p:ph type="title"/>
          </p:nvPr>
        </p:nvSpPr>
        <p:spPr bwMode="auto">
          <a:xfrm>
            <a:off x="609600" y="248277"/>
            <a:ext cx="844296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stStyle>
          <a:p>
            <a:pPr lvl="0" algn="l" rtl="0" eaLnBrk="1" fontAlgn="base" hangingPunct="1">
              <a:spcBef>
                <a:spcPct val="0"/>
              </a:spcBef>
              <a:spcAft>
                <a:spcPct val="0"/>
              </a:spcAft>
            </a:pPr>
            <a:r>
              <a:rPr lang="en-US" dirty="0"/>
              <a:t>Click to edit Master title style</a:t>
            </a:r>
          </a:p>
        </p:txBody>
      </p:sp>
      <p:sp>
        <p:nvSpPr>
          <p:cNvPr id="5" name="Text Placeholder 6"/>
          <p:cNvSpPr>
            <a:spLocks noGrp="1"/>
          </p:cNvSpPr>
          <p:nvPr>
            <p:ph type="body" sz="quarter" idx="11" hasCustomPrompt="1"/>
          </p:nvPr>
        </p:nvSpPr>
        <p:spPr>
          <a:xfrm>
            <a:off x="91440" y="4663440"/>
            <a:ext cx="8214360" cy="411480"/>
          </a:xfrm>
          <a:prstGeom prst="rect">
            <a:avLst/>
          </a:prstGeom>
        </p:spPr>
        <p:txBody>
          <a:bodyPr anchor="b" anchorCtr="0"/>
          <a:lstStyle>
            <a:lvl1pPr marL="0" indent="0" algn="l">
              <a:spcBef>
                <a:spcPts val="0"/>
              </a:spcBef>
              <a:buFont typeface="Arial" pitchFamily="34" charset="0"/>
              <a:buNone/>
              <a:defRPr sz="900" baseline="0">
                <a:solidFill>
                  <a:srgbClr val="323A45"/>
                </a:solidFill>
                <a:latin typeface="Arial" panose="020B0604020202020204" pitchFamily="34" charset="0"/>
                <a:cs typeface="Arial" panose="020B0604020202020204" pitchFamily="34" charset="0"/>
              </a:defRPr>
            </a:lvl1pPr>
          </a:lstStyle>
          <a:p>
            <a:pPr algn="l">
              <a:spcBef>
                <a:spcPts val="0"/>
              </a:spcBef>
            </a:pPr>
            <a:r>
              <a:rPr lang="en-US" dirty="0"/>
              <a:t>Insert Source Here</a:t>
            </a:r>
          </a:p>
        </p:txBody>
      </p:sp>
    </p:spTree>
    <p:extLst>
      <p:ext uri="{BB962C8B-B14F-4D97-AF65-F5344CB8AC3E}">
        <p14:creationId xmlns:p14="http://schemas.microsoft.com/office/powerpoint/2010/main" val="4207306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732111" y="3135753"/>
            <a:ext cx="5092777" cy="531787"/>
          </a:xfrm>
          <a:prstGeom prst="rect">
            <a:avLst/>
          </a:prstGeom>
        </p:spPr>
        <p:txBody>
          <a:bodyPr/>
          <a:lstStyle>
            <a:lvl1pPr marL="0" indent="0" algn="l">
              <a:buNone/>
              <a:defRPr>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Author Names, Author Names, Author Names</a:t>
            </a:r>
          </a:p>
          <a:p>
            <a:r>
              <a:rPr lang="en-US" dirty="0"/>
              <a:t>Working Update: April 2023</a:t>
            </a:r>
          </a:p>
        </p:txBody>
      </p:sp>
      <p:sp>
        <p:nvSpPr>
          <p:cNvPr id="5" name="Title Placeholder 1"/>
          <p:cNvSpPr>
            <a:spLocks noGrp="1"/>
          </p:cNvSpPr>
          <p:nvPr>
            <p:ph type="title" hasCustomPrompt="1"/>
          </p:nvPr>
        </p:nvSpPr>
        <p:spPr>
          <a:xfrm>
            <a:off x="1730817" y="1748181"/>
            <a:ext cx="6299720" cy="633160"/>
          </a:xfrm>
          <a:prstGeom prst="rect">
            <a:avLst/>
          </a:prstGeom>
        </p:spPr>
        <p:txBody>
          <a:bodyPr vert="horz" lIns="91440" tIns="45720" rIns="91440" bIns="45720" rtlCol="0" anchor="t">
            <a:noAutofit/>
          </a:bodyPr>
          <a:lstStyle>
            <a:lvl1pPr>
              <a:defRPr/>
            </a:lvl1pPr>
          </a:lstStyle>
          <a:p>
            <a:r>
              <a:rPr lang="en-US" dirty="0"/>
              <a:t>We recommend keeping your title to two lines.</a:t>
            </a:r>
          </a:p>
        </p:txBody>
      </p:sp>
    </p:spTree>
    <p:extLst>
      <p:ext uri="{BB962C8B-B14F-4D97-AF65-F5344CB8AC3E}">
        <p14:creationId xmlns:p14="http://schemas.microsoft.com/office/powerpoint/2010/main" val="397249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32" y="996440"/>
            <a:ext cx="5919294" cy="1021556"/>
          </a:xfrm>
        </p:spPr>
        <p:txBody>
          <a:bodyPr anchor="b">
            <a:normAutofit/>
          </a:bodyPr>
          <a:lstStyle>
            <a:lvl1pPr algn="l">
              <a:lnSpc>
                <a:spcPct val="90000"/>
              </a:lnSpc>
              <a:defRPr sz="3200" b="1" cap="all">
                <a:solidFill>
                  <a:schemeClr val="accent5"/>
                </a:solidFill>
              </a:defRPr>
            </a:lvl1pPr>
          </a:lstStyle>
          <a:p>
            <a:r>
              <a:rPr lang="en-US" dirty="0"/>
              <a:t>Click to edit Master title style</a:t>
            </a:r>
          </a:p>
        </p:txBody>
      </p:sp>
      <p:sp>
        <p:nvSpPr>
          <p:cNvPr id="3" name="Text Placeholder 2"/>
          <p:cNvSpPr>
            <a:spLocks noGrp="1"/>
          </p:cNvSpPr>
          <p:nvPr>
            <p:ph type="body" idx="1"/>
          </p:nvPr>
        </p:nvSpPr>
        <p:spPr>
          <a:xfrm>
            <a:off x="628633" y="2017996"/>
            <a:ext cx="5919293" cy="1202960"/>
          </a:xfrm>
        </p:spPr>
        <p:txBody>
          <a:bodyPr anchor="t">
            <a:normAutofit/>
          </a:bodyPr>
          <a:lstStyle>
            <a:lvl1pPr marL="0" indent="0">
              <a:buNone/>
              <a:defRPr sz="18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dirty="0"/>
          </a:p>
        </p:txBody>
      </p:sp>
      <p:pic>
        <p:nvPicPr>
          <p:cNvPr id="9" name="Picture 8">
            <a:extLst>
              <a:ext uri="{FF2B5EF4-FFF2-40B4-BE49-F238E27FC236}">
                <a16:creationId xmlns:a16="http://schemas.microsoft.com/office/drawing/2014/main" id="{E8355B5F-80A8-7247-8D53-E1C12367460F}"/>
              </a:ext>
            </a:extLst>
          </p:cNvPr>
          <p:cNvPicPr>
            <a:picLocks noChangeAspect="1"/>
          </p:cNvPicPr>
          <p:nvPr userDrawn="1"/>
        </p:nvPicPr>
        <p:blipFill rotWithShape="1">
          <a:blip r:embed="rId2"/>
          <a:srcRect l="-17842" t="2561" r="83923" b="-2561"/>
          <a:stretch/>
        </p:blipFill>
        <p:spPr>
          <a:xfrm>
            <a:off x="4522950" y="1883843"/>
            <a:ext cx="4672668" cy="3363511"/>
          </a:xfrm>
          <a:prstGeom prst="rect">
            <a:avLst/>
          </a:prstGeom>
        </p:spPr>
      </p:pic>
    </p:spTree>
    <p:extLst>
      <p:ext uri="{BB962C8B-B14F-4D97-AF65-F5344CB8AC3E}">
        <p14:creationId xmlns:p14="http://schemas.microsoft.com/office/powerpoint/2010/main" val="12189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solidFill>
              </a:defRPr>
            </a:lvl1pPr>
          </a:lstStyle>
          <a:p>
            <a:r>
              <a:rPr lang="en-US"/>
              <a:t>Click to edit Master title style</a:t>
            </a:r>
          </a:p>
        </p:txBody>
      </p:sp>
      <p:sp>
        <p:nvSpPr>
          <p:cNvPr id="3" name="Content Placeholder 2"/>
          <p:cNvSpPr>
            <a:spLocks noGrp="1"/>
          </p:cNvSpPr>
          <p:nvPr>
            <p:ph sz="half" idx="1"/>
          </p:nvPr>
        </p:nvSpPr>
        <p:spPr>
          <a:xfrm>
            <a:off x="457200" y="1200151"/>
            <a:ext cx="4041648"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41648"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271637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35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6060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6" y="1151335"/>
            <a:ext cx="4041775" cy="4359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7"/>
            <a:ext cx="4041648" cy="26060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36990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249190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p Blank">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E51BAD6-51D5-104B-BD2A-F96B4B447E60}"/>
              </a:ext>
            </a:extLst>
          </p:cNvPr>
          <p:cNvGrpSpPr/>
          <p:nvPr userDrawn="1"/>
        </p:nvGrpSpPr>
        <p:grpSpPr>
          <a:xfrm>
            <a:off x="0" y="4299701"/>
            <a:ext cx="9144000" cy="851483"/>
            <a:chOff x="0" y="6006517"/>
            <a:chExt cx="9144000" cy="851483"/>
          </a:xfrm>
        </p:grpSpPr>
        <p:sp>
          <p:nvSpPr>
            <p:cNvPr id="10" name="Rectangle 9">
              <a:extLst>
                <a:ext uri="{FF2B5EF4-FFF2-40B4-BE49-F238E27FC236}">
                  <a16:creationId xmlns:a16="http://schemas.microsoft.com/office/drawing/2014/main" id="{66495257-9B0A-5C46-892F-00536629864B}"/>
                </a:ext>
              </a:extLst>
            </p:cNvPr>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a:extLst>
                <a:ext uri="{FF2B5EF4-FFF2-40B4-BE49-F238E27FC236}">
                  <a16:creationId xmlns:a16="http://schemas.microsoft.com/office/drawing/2014/main" id="{6577ED01-BE7F-834C-9A06-2E838E5CCD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2" name="Picture 11">
              <a:extLst>
                <a:ext uri="{FF2B5EF4-FFF2-40B4-BE49-F238E27FC236}">
                  <a16:creationId xmlns:a16="http://schemas.microsoft.com/office/drawing/2014/main" id="{87906A2B-DF54-AA43-B35B-6FECA3391C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Date Placeholder 1"/>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305542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g Tex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4B5C9C-FF98-F643-A5D8-9E1124FEADD0}" type="slidenum">
              <a:rPr lang="en-US" smtClean="0"/>
              <a:t>‹#›</a:t>
            </a:fld>
            <a:endParaRPr lang="en-US" dirty="0"/>
          </a:p>
        </p:txBody>
      </p:sp>
      <p:sp>
        <p:nvSpPr>
          <p:cNvPr id="10" name="Text Placeholder 9"/>
          <p:cNvSpPr>
            <a:spLocks noGrp="1"/>
          </p:cNvSpPr>
          <p:nvPr>
            <p:ph type="body" sz="quarter" idx="13"/>
          </p:nvPr>
        </p:nvSpPr>
        <p:spPr>
          <a:xfrm>
            <a:off x="1562100" y="1245394"/>
            <a:ext cx="5640388" cy="1566863"/>
          </a:xfrm>
        </p:spPr>
        <p:txBody>
          <a:bodyPr>
            <a:normAutofit/>
          </a:bodyPr>
          <a:lstStyle>
            <a:lvl1pPr marL="0" indent="0" algn="ctr">
              <a:buNone/>
              <a:defRPr sz="3600" b="1" i="0">
                <a:solidFill>
                  <a:schemeClr val="accent5"/>
                </a:solidFill>
                <a:latin typeface="Arial Black" charset="0"/>
                <a:ea typeface="Arial Black" charset="0"/>
                <a:cs typeface="Arial Black" charset="0"/>
              </a:defRPr>
            </a:lvl1pPr>
          </a:lstStyle>
          <a:p>
            <a:pPr lvl="0"/>
            <a:r>
              <a:rPr lang="en-US" dirty="0"/>
              <a:t>Click to edit Master text styles</a:t>
            </a:r>
          </a:p>
        </p:txBody>
      </p:sp>
      <p:grpSp>
        <p:nvGrpSpPr>
          <p:cNvPr id="11" name="Group 10">
            <a:extLst>
              <a:ext uri="{FF2B5EF4-FFF2-40B4-BE49-F238E27FC236}">
                <a16:creationId xmlns:a16="http://schemas.microsoft.com/office/drawing/2014/main" id="{C731B67B-DECC-6642-8E91-BC195361F0E4}"/>
              </a:ext>
            </a:extLst>
          </p:cNvPr>
          <p:cNvGrpSpPr/>
          <p:nvPr userDrawn="1"/>
        </p:nvGrpSpPr>
        <p:grpSpPr>
          <a:xfrm>
            <a:off x="0" y="4299701"/>
            <a:ext cx="9144000" cy="851483"/>
            <a:chOff x="0" y="6006517"/>
            <a:chExt cx="9144000" cy="851483"/>
          </a:xfrm>
        </p:grpSpPr>
        <p:sp>
          <p:nvSpPr>
            <p:cNvPr id="12" name="Rectangle 11">
              <a:extLst>
                <a:ext uri="{FF2B5EF4-FFF2-40B4-BE49-F238E27FC236}">
                  <a16:creationId xmlns:a16="http://schemas.microsoft.com/office/drawing/2014/main" id="{1F121B3B-9A3A-FD48-9D1D-DDF6CA3AD551}"/>
                </a:ext>
              </a:extLst>
            </p:cNvPr>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CE9E8C39-B6F8-AA45-A178-F0049FD5D3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4" name="Picture 13">
              <a:extLst>
                <a:ext uri="{FF2B5EF4-FFF2-40B4-BE49-F238E27FC236}">
                  <a16:creationId xmlns:a16="http://schemas.microsoft.com/office/drawing/2014/main" id="{B7749083-5C5A-3545-9644-A744073293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emf"/><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FDCC8F-0E48-F748-AB19-4BA070F4A034}"/>
              </a:ext>
            </a:extLst>
          </p:cNvPr>
          <p:cNvGrpSpPr/>
          <p:nvPr userDrawn="1"/>
        </p:nvGrpSpPr>
        <p:grpSpPr>
          <a:xfrm>
            <a:off x="0" y="4301142"/>
            <a:ext cx="9144000" cy="851483"/>
            <a:chOff x="0" y="6006517"/>
            <a:chExt cx="9144000" cy="851483"/>
          </a:xfrm>
        </p:grpSpPr>
        <p:sp>
          <p:nvSpPr>
            <p:cNvPr id="14" name="Rectangle 13">
              <a:extLst>
                <a:ext uri="{FF2B5EF4-FFF2-40B4-BE49-F238E27FC236}">
                  <a16:creationId xmlns:a16="http://schemas.microsoft.com/office/drawing/2014/main" id="{0089EF78-F36C-A046-8E99-BD25551D9BC0}"/>
                </a:ext>
              </a:extLst>
            </p:cNvPr>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5" name="Picture 14">
              <a:extLst>
                <a:ext uri="{FF2B5EF4-FFF2-40B4-BE49-F238E27FC236}">
                  <a16:creationId xmlns:a16="http://schemas.microsoft.com/office/drawing/2014/main" id="{01567C58-6DF6-6B4B-A7FB-E7AFD1CAB467}"/>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6" name="Picture 15">
              <a:extLst>
                <a:ext uri="{FF2B5EF4-FFF2-40B4-BE49-F238E27FC236}">
                  <a16:creationId xmlns:a16="http://schemas.microsoft.com/office/drawing/2014/main" id="{67CC3F31-36D0-D343-A9E5-1376D7895181}"/>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0175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2122415" y="4767263"/>
            <a:ext cx="1001784" cy="273844"/>
          </a:xfrm>
          <a:prstGeom prst="rect">
            <a:avLst/>
          </a:prstGeom>
        </p:spPr>
        <p:txBody>
          <a:bodyPr vert="horz" lIns="91440" tIns="45720" rIns="91440" bIns="45720" rtlCol="0" anchor="ctr"/>
          <a:lstStyle>
            <a:lvl1pPr algn="l">
              <a:defRPr sz="900">
                <a:solidFill>
                  <a:schemeClr val="bg2">
                    <a:lumMod val="90000"/>
                  </a:schemeClr>
                </a:solidFill>
              </a:defRPr>
            </a:lvl1pPr>
          </a:lstStyle>
          <a:p>
            <a:fld id="{AB839AE5-09EA-3542-AB0D-CA0BF76C733A}" type="datetimeFigureOut">
              <a:rPr lang="en-US" smtClean="0"/>
              <a:pPr/>
              <a:t>9/23/2025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bg2">
                    <a:lumMod val="90000"/>
                  </a:schemeClr>
                </a:solidFill>
              </a:defRPr>
            </a:lvl1pPr>
          </a:lstStyle>
          <a:p>
            <a:endParaRPr lang="en-US" dirty="0"/>
          </a:p>
        </p:txBody>
      </p:sp>
      <p:sp>
        <p:nvSpPr>
          <p:cNvPr id="6" name="Slide Number Placeholder 5"/>
          <p:cNvSpPr>
            <a:spLocks noGrp="1"/>
          </p:cNvSpPr>
          <p:nvPr>
            <p:ph type="sldNum" sz="quarter" idx="4"/>
          </p:nvPr>
        </p:nvSpPr>
        <p:spPr>
          <a:xfrm>
            <a:off x="6019801" y="4767263"/>
            <a:ext cx="372611" cy="273844"/>
          </a:xfrm>
          <a:prstGeom prst="rect">
            <a:avLst/>
          </a:prstGeom>
        </p:spPr>
        <p:txBody>
          <a:bodyPr vert="horz" lIns="91440" tIns="45720" rIns="91440" bIns="45720" rtlCol="0" anchor="ctr"/>
          <a:lstStyle>
            <a:lvl1pPr algn="r">
              <a:defRPr sz="900">
                <a:solidFill>
                  <a:schemeClr val="bg2">
                    <a:lumMod val="90000"/>
                  </a:schemeClr>
                </a:solidFill>
              </a:defRPr>
            </a:lvl1pPr>
          </a:lstStyle>
          <a:p>
            <a:fld id="{5A4B5C9C-FF98-F643-A5D8-9E1124FEADD0}" type="slidenum">
              <a:rPr lang="en-US" smtClean="0"/>
              <a:pPr/>
              <a:t>‹#›</a:t>
            </a:fld>
            <a:endParaRPr lang="en-US" dirty="0"/>
          </a:p>
        </p:txBody>
      </p:sp>
      <p:sp>
        <p:nvSpPr>
          <p:cNvPr id="12" name="Rectangle 11"/>
          <p:cNvSpPr/>
          <p:nvPr userDrawn="1"/>
        </p:nvSpPr>
        <p:spPr>
          <a:xfrm>
            <a:off x="0" y="1060087"/>
            <a:ext cx="9144000" cy="3428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78258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2" r:id="rId3"/>
    <p:sldLayoutId id="2147483675" r:id="rId4"/>
    <p:sldLayoutId id="2147483676" r:id="rId5"/>
    <p:sldLayoutId id="2147483677" r:id="rId6"/>
    <p:sldLayoutId id="2147483678" r:id="rId7"/>
    <p:sldLayoutId id="2147483679" r:id="rId8"/>
    <p:sldLayoutId id="2147483685" r:id="rId9"/>
    <p:sldLayoutId id="2147483684" r:id="rId10"/>
    <p:sldLayoutId id="2147483680" r:id="rId11"/>
    <p:sldLayoutId id="2147483686" r:id="rId12"/>
    <p:sldLayoutId id="2147483681" r:id="rId13"/>
    <p:sldLayoutId id="2147483683" r:id="rId14"/>
  </p:sldLayoutIdLst>
  <p:txStyles>
    <p:titleStyle>
      <a:lvl1pPr algn="l" defTabSz="457200" rtl="0" eaLnBrk="1" latinLnBrk="0" hangingPunct="1">
        <a:spcBef>
          <a:spcPct val="0"/>
        </a:spcBef>
        <a:buNone/>
        <a:defRPr sz="3600" kern="1200">
          <a:solidFill>
            <a:schemeClr val="accent4"/>
          </a:solidFill>
          <a:latin typeface="+mj-lt"/>
          <a:ea typeface="+mj-ea"/>
          <a:cs typeface="+mj-cs"/>
        </a:defRPr>
      </a:lvl1pPr>
    </p:titleStyle>
    <p:bodyStyle>
      <a:lvl1pPr marL="228600" indent="-228600" algn="l" defTabSz="457200" rtl="0" eaLnBrk="1" latinLnBrk="0" hangingPunct="1">
        <a:lnSpc>
          <a:spcPct val="90000"/>
        </a:lnSpc>
        <a:spcBef>
          <a:spcPts val="1000"/>
        </a:spcBef>
        <a:buClr>
          <a:schemeClr val="accent4"/>
        </a:buClr>
        <a:buFont typeface="Arial" charset="0"/>
        <a:buChar char="•"/>
        <a:tabLst/>
        <a:defRPr sz="2400" kern="1200">
          <a:solidFill>
            <a:schemeClr val="accent1"/>
          </a:solidFill>
          <a:latin typeface="+mn-lt"/>
          <a:ea typeface="+mn-ea"/>
          <a:cs typeface="+mn-cs"/>
        </a:defRPr>
      </a:lvl1pPr>
      <a:lvl2pPr marL="630238" indent="-173038" algn="l" defTabSz="457200" rtl="0" eaLnBrk="1" latinLnBrk="0" hangingPunct="1">
        <a:lnSpc>
          <a:spcPct val="90000"/>
        </a:lnSpc>
        <a:spcBef>
          <a:spcPts val="1000"/>
        </a:spcBef>
        <a:buClr>
          <a:schemeClr val="accent4"/>
        </a:buClr>
        <a:buFont typeface="Arial" charset="0"/>
        <a:buChar char="•"/>
        <a:tabLst/>
        <a:defRPr sz="2000" kern="1200">
          <a:solidFill>
            <a:schemeClr val="accent1"/>
          </a:solidFill>
          <a:latin typeface="+mn-lt"/>
          <a:ea typeface="+mn-ea"/>
          <a:cs typeface="+mn-cs"/>
        </a:defRPr>
      </a:lvl2pPr>
      <a:lvl3pPr marL="1089025" indent="-174625" algn="l" defTabSz="457200" rtl="0" eaLnBrk="1" latinLnBrk="0" hangingPunct="1">
        <a:lnSpc>
          <a:spcPct val="90000"/>
        </a:lnSpc>
        <a:spcBef>
          <a:spcPts val="1000"/>
        </a:spcBef>
        <a:buClr>
          <a:schemeClr val="accent4"/>
        </a:buClr>
        <a:buFont typeface="Arial" charset="0"/>
        <a:buChar char="•"/>
        <a:tabLst/>
        <a:defRPr sz="1800" kern="1200">
          <a:solidFill>
            <a:schemeClr val="accent1"/>
          </a:solidFill>
          <a:latin typeface="+mn-lt"/>
          <a:ea typeface="+mn-ea"/>
          <a:cs typeface="+mn-cs"/>
        </a:defRPr>
      </a:lvl3pPr>
      <a:lvl4pPr marL="1600200" indent="-228600" algn="l" defTabSz="457200" rtl="0" eaLnBrk="1" latinLnBrk="0" hangingPunct="1">
        <a:spcBef>
          <a:spcPct val="20000"/>
        </a:spcBef>
        <a:buClr>
          <a:schemeClr val="accent4"/>
        </a:buClr>
        <a:buFont typeface="Arial" charset="0"/>
        <a:buChar char="•"/>
        <a:defRPr sz="2000" kern="1200">
          <a:solidFill>
            <a:schemeClr val="accent1"/>
          </a:solidFill>
          <a:latin typeface="+mn-lt"/>
          <a:ea typeface="+mn-ea"/>
          <a:cs typeface="+mn-cs"/>
        </a:defRPr>
      </a:lvl4pPr>
      <a:lvl5pPr marL="2057400" indent="-228600" algn="l" defTabSz="457200" rtl="0" eaLnBrk="1" latinLnBrk="0" hangingPunct="1">
        <a:spcBef>
          <a:spcPct val="20000"/>
        </a:spcBef>
        <a:buClr>
          <a:schemeClr val="accent4"/>
        </a:buClr>
        <a:buFont typeface="Arial" charset="0"/>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0" y="4504889"/>
            <a:ext cx="9144000" cy="638612"/>
            <a:chOff x="0" y="6006517"/>
            <a:chExt cx="9144000" cy="851483"/>
          </a:xfrm>
        </p:grpSpPr>
        <p:sp>
          <p:nvSpPr>
            <p:cNvPr id="9" name="Rectangle 8"/>
            <p:cNvSpPr/>
            <p:nvPr userDrawn="1"/>
          </p:nvSpPr>
          <p:spPr>
            <a:xfrm>
              <a:off x="0" y="6006517"/>
              <a:ext cx="9144000" cy="851483"/>
            </a:xfrm>
            <a:prstGeom prst="rect">
              <a:avLst/>
            </a:prstGeom>
            <a:gradFill flip="none" rotWithShape="1">
              <a:gsLst>
                <a:gs pos="0">
                  <a:srgbClr val="00355D"/>
                </a:gs>
                <a:gs pos="100000">
                  <a:srgbClr val="004E7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24406" y="6209004"/>
              <a:ext cx="1828791" cy="446510"/>
            </a:xfrm>
            <a:prstGeom prst="rect">
              <a:avLst/>
            </a:prstGeom>
          </p:spPr>
        </p:pic>
        <p:pic>
          <p:nvPicPr>
            <p:cNvPr id="10" name="Picture 9"/>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468038" y="6381517"/>
              <a:ext cx="2230656" cy="122914"/>
            </a:xfrm>
            <a:prstGeom prst="rect">
              <a:avLst/>
            </a:prstGeom>
          </p:spPr>
        </p:pic>
      </p:gr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00150"/>
            <a:ext cx="8229600" cy="31914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2122415" y="4767264"/>
            <a:ext cx="1001784" cy="273844"/>
          </a:xfrm>
          <a:prstGeom prst="rect">
            <a:avLst/>
          </a:prstGeom>
        </p:spPr>
        <p:txBody>
          <a:bodyPr vert="horz" lIns="91440" tIns="45720" rIns="91440" bIns="45720" rtlCol="0" anchor="ctr"/>
          <a:lstStyle>
            <a:lvl1pPr algn="l">
              <a:defRPr sz="675">
                <a:solidFill>
                  <a:schemeClr val="bg2">
                    <a:lumMod val="90000"/>
                  </a:schemeClr>
                </a:solidFill>
              </a:defRPr>
            </a:lvl1pPr>
          </a:lstStyle>
          <a:p>
            <a:fld id="{BCBA7173-DAAE-4630-939A-9E1D60EDF967}" type="datetimeFigureOut">
              <a:rPr lang="en-US" smtClean="0"/>
              <a:t>9/23/2025</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675">
                <a:solidFill>
                  <a:schemeClr val="bg2">
                    <a:lumMod val="90000"/>
                  </a:schemeClr>
                </a:solidFill>
              </a:defRPr>
            </a:lvl1pPr>
          </a:lstStyle>
          <a:p>
            <a:endParaRPr lang="en-US" dirty="0"/>
          </a:p>
        </p:txBody>
      </p:sp>
      <p:sp>
        <p:nvSpPr>
          <p:cNvPr id="6" name="Slide Number Placeholder 5"/>
          <p:cNvSpPr>
            <a:spLocks noGrp="1"/>
          </p:cNvSpPr>
          <p:nvPr>
            <p:ph type="sldNum" sz="quarter" idx="4"/>
          </p:nvPr>
        </p:nvSpPr>
        <p:spPr>
          <a:xfrm>
            <a:off x="6019801" y="4767264"/>
            <a:ext cx="372611" cy="273844"/>
          </a:xfrm>
          <a:prstGeom prst="rect">
            <a:avLst/>
          </a:prstGeom>
        </p:spPr>
        <p:txBody>
          <a:bodyPr vert="horz" lIns="91440" tIns="45720" rIns="91440" bIns="45720" rtlCol="0" anchor="ctr"/>
          <a:lstStyle>
            <a:lvl1pPr algn="r">
              <a:defRPr sz="675">
                <a:solidFill>
                  <a:schemeClr val="bg2">
                    <a:lumMod val="90000"/>
                  </a:schemeClr>
                </a:solidFill>
              </a:defRPr>
            </a:lvl1pPr>
          </a:lstStyle>
          <a:p>
            <a:fld id="{5CD4062D-C5C9-4EE7-8CB4-F4906052F941}" type="slidenum">
              <a:rPr lang="en-US" smtClean="0"/>
              <a:t>‹#›</a:t>
            </a:fld>
            <a:endParaRPr lang="en-US" dirty="0"/>
          </a:p>
        </p:txBody>
      </p:sp>
      <p:sp>
        <p:nvSpPr>
          <p:cNvPr id="12" name="Rectangle 11"/>
          <p:cNvSpPr/>
          <p:nvPr/>
        </p:nvSpPr>
        <p:spPr>
          <a:xfrm>
            <a:off x="0" y="1060087"/>
            <a:ext cx="9144000" cy="34289"/>
          </a:xfrm>
          <a:prstGeom prst="rect">
            <a:avLst/>
          </a:prstGeom>
          <a:gradFill>
            <a:gsLst>
              <a:gs pos="0">
                <a:schemeClr val="accent5"/>
              </a:gs>
              <a:gs pos="91000">
                <a:schemeClr val="accent6">
                  <a:alpha val="0"/>
                </a:schemeClr>
              </a:gs>
              <a:gs pos="53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1463274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342900" rtl="0" eaLnBrk="1" latinLnBrk="0" hangingPunct="1">
        <a:spcBef>
          <a:spcPct val="0"/>
        </a:spcBef>
        <a:buNone/>
        <a:defRPr sz="2700" kern="1200">
          <a:solidFill>
            <a:schemeClr val="accent4"/>
          </a:solidFill>
          <a:latin typeface="+mj-lt"/>
          <a:ea typeface="+mj-ea"/>
          <a:cs typeface="+mj-cs"/>
        </a:defRPr>
      </a:lvl1pPr>
    </p:titleStyle>
    <p:bodyStyle>
      <a:lvl1pPr marL="171450" indent="-171450" algn="l" defTabSz="342900" rtl="0" eaLnBrk="1" latinLnBrk="0" hangingPunct="1">
        <a:lnSpc>
          <a:spcPct val="90000"/>
        </a:lnSpc>
        <a:spcBef>
          <a:spcPts val="750"/>
        </a:spcBef>
        <a:buClr>
          <a:schemeClr val="accent4"/>
        </a:buClr>
        <a:buFont typeface="Arial" charset="0"/>
        <a:buChar char="•"/>
        <a:tabLst/>
        <a:defRPr sz="1800" kern="1200">
          <a:solidFill>
            <a:schemeClr val="accent1"/>
          </a:solidFill>
          <a:latin typeface="+mn-lt"/>
          <a:ea typeface="+mn-ea"/>
          <a:cs typeface="+mn-cs"/>
        </a:defRPr>
      </a:lvl1pPr>
      <a:lvl2pPr marL="472679" indent="-129779" algn="l" defTabSz="342900" rtl="0" eaLnBrk="1" latinLnBrk="0" hangingPunct="1">
        <a:lnSpc>
          <a:spcPct val="90000"/>
        </a:lnSpc>
        <a:spcBef>
          <a:spcPts val="750"/>
        </a:spcBef>
        <a:buClr>
          <a:schemeClr val="accent4"/>
        </a:buClr>
        <a:buFont typeface="Arial" charset="0"/>
        <a:buChar char="•"/>
        <a:tabLst/>
        <a:defRPr sz="1500" kern="1200">
          <a:solidFill>
            <a:schemeClr val="accent1"/>
          </a:solidFill>
          <a:latin typeface="+mn-lt"/>
          <a:ea typeface="+mn-ea"/>
          <a:cs typeface="+mn-cs"/>
        </a:defRPr>
      </a:lvl2pPr>
      <a:lvl3pPr marL="816769" indent="-130969" algn="l" defTabSz="342900" rtl="0" eaLnBrk="1" latinLnBrk="0" hangingPunct="1">
        <a:lnSpc>
          <a:spcPct val="90000"/>
        </a:lnSpc>
        <a:spcBef>
          <a:spcPts val="750"/>
        </a:spcBef>
        <a:buClr>
          <a:schemeClr val="accent4"/>
        </a:buClr>
        <a:buFont typeface="Arial" charset="0"/>
        <a:buChar char="•"/>
        <a:tabLst/>
        <a:defRPr sz="1350" kern="1200">
          <a:solidFill>
            <a:schemeClr val="accent1"/>
          </a:solidFill>
          <a:latin typeface="+mn-lt"/>
          <a:ea typeface="+mn-ea"/>
          <a:cs typeface="+mn-cs"/>
        </a:defRPr>
      </a:lvl3pPr>
      <a:lvl4pPr marL="1200150" indent="-171450" algn="l" defTabSz="342900" rtl="0" eaLnBrk="1" latinLnBrk="0" hangingPunct="1">
        <a:spcBef>
          <a:spcPct val="20000"/>
        </a:spcBef>
        <a:buClr>
          <a:schemeClr val="accent4"/>
        </a:buClr>
        <a:buFont typeface="Arial" charset="0"/>
        <a:buChar char="•"/>
        <a:defRPr sz="1500" kern="1200">
          <a:solidFill>
            <a:schemeClr val="accent1"/>
          </a:solidFill>
          <a:latin typeface="+mn-lt"/>
          <a:ea typeface="+mn-ea"/>
          <a:cs typeface="+mn-cs"/>
        </a:defRPr>
      </a:lvl4pPr>
      <a:lvl5pPr marL="1543050" indent="-171450" algn="l" defTabSz="342900" rtl="0" eaLnBrk="1" latinLnBrk="0" hangingPunct="1">
        <a:spcBef>
          <a:spcPct val="20000"/>
        </a:spcBef>
        <a:buClr>
          <a:schemeClr val="accent4"/>
        </a:buClr>
        <a:buFont typeface="Arial" charset="0"/>
        <a:buChar char="•"/>
        <a:defRPr sz="1500" kern="1200">
          <a:solidFill>
            <a:schemeClr val="accent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327" y="440749"/>
            <a:ext cx="8450876" cy="730826"/>
          </a:xfrm>
          <a:prstGeom prst="rect">
            <a:avLst/>
          </a:prstGeom>
        </p:spPr>
        <p:txBody>
          <a:bodyPr vert="horz" lIns="91440" tIns="45720" rIns="91440" bIns="45720" rtlCol="0" anchor="t">
            <a:noAutofit/>
          </a:bodyPr>
          <a:lstStyle/>
          <a:p>
            <a:r>
              <a:rPr lang="en-US" dirty="0"/>
              <a:t>Click to edit Master title style</a:t>
            </a:r>
          </a:p>
        </p:txBody>
      </p:sp>
      <p:sp>
        <p:nvSpPr>
          <p:cNvPr id="3" name="Rectangle 2"/>
          <p:cNvSpPr/>
          <p:nvPr userDrawn="1"/>
        </p:nvSpPr>
        <p:spPr>
          <a:xfrm>
            <a:off x="351328" y="152328"/>
            <a:ext cx="3532469" cy="2371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050" dirty="0">
                <a:solidFill>
                  <a:schemeClr val="tx1"/>
                </a:solidFill>
                <a:effectLst/>
              </a:rPr>
              <a:t>Figure </a:t>
            </a:r>
            <a:fld id="{0A525C9C-33A6-4D3C-B3CA-626642866690}" type="slidenum">
              <a:rPr lang="en-US" sz="1050" smtClean="0">
                <a:solidFill>
                  <a:schemeClr val="tx1"/>
                </a:solidFill>
                <a:effectLst/>
              </a:rPr>
              <a:t>‹#›</a:t>
            </a:fld>
            <a:endParaRPr lang="en-US" sz="1050" dirty="0">
              <a:solidFill>
                <a:schemeClr val="tx1"/>
              </a:solidFill>
              <a:effectLst/>
            </a:endParaRPr>
          </a:p>
        </p:txBody>
      </p:sp>
      <p:pic>
        <p:nvPicPr>
          <p:cNvPr id="5" name="Picture 4">
            <a:extLst>
              <a:ext uri="{FF2B5EF4-FFF2-40B4-BE49-F238E27FC236}">
                <a16:creationId xmlns:a16="http://schemas.microsoft.com/office/drawing/2014/main" id="{2F5A319C-B31E-4DD6-9AA9-BF1D9FA04125}"/>
              </a:ext>
            </a:extLst>
          </p:cNvPr>
          <p:cNvPicPr>
            <a:picLocks noChangeAspect="1"/>
          </p:cNvPicPr>
          <p:nvPr userDrawn="1"/>
        </p:nvPicPr>
        <p:blipFill>
          <a:blip r:embed="rId10"/>
          <a:srcRect/>
          <a:stretch/>
        </p:blipFill>
        <p:spPr>
          <a:xfrm>
            <a:off x="8177962" y="4556672"/>
            <a:ext cx="624241" cy="274066"/>
          </a:xfrm>
          <a:prstGeom prst="rect">
            <a:avLst/>
          </a:prstGeom>
        </p:spPr>
      </p:pic>
    </p:spTree>
    <p:extLst>
      <p:ext uri="{BB962C8B-B14F-4D97-AF65-F5344CB8AC3E}">
        <p14:creationId xmlns:p14="http://schemas.microsoft.com/office/powerpoint/2010/main" val="114064337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l" defTabSz="3429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342900" rtl="0" eaLnBrk="1" latinLnBrk="0" hangingPunct="1">
        <a:spcBef>
          <a:spcPct val="20000"/>
        </a:spcBef>
        <a:buClr>
          <a:srgbClr val="0076C4"/>
        </a:buClr>
        <a:buFont typeface="Arial"/>
        <a:buChar char="•"/>
        <a:defRPr sz="1350" kern="1200">
          <a:solidFill>
            <a:srgbClr val="555659"/>
          </a:solidFill>
          <a:latin typeface="+mn-lt"/>
          <a:ea typeface="+mn-ea"/>
          <a:cs typeface="+mn-cs"/>
        </a:defRPr>
      </a:lvl1pPr>
      <a:lvl2pPr marL="557213" indent="-214313" algn="l" defTabSz="342900" rtl="0" eaLnBrk="1" latinLnBrk="0" hangingPunct="1">
        <a:spcBef>
          <a:spcPct val="20000"/>
        </a:spcBef>
        <a:buClr>
          <a:srgbClr val="0076C4"/>
        </a:buClr>
        <a:buFont typeface="Arial"/>
        <a:buChar char="–"/>
        <a:defRPr sz="1350" kern="1200">
          <a:solidFill>
            <a:srgbClr val="555659"/>
          </a:solidFill>
          <a:latin typeface="+mn-lt"/>
          <a:ea typeface="+mn-ea"/>
          <a:cs typeface="+mn-cs"/>
        </a:defRPr>
      </a:lvl2pPr>
      <a:lvl3pPr marL="857250" indent="-171450" algn="l" defTabSz="342900" rtl="0" eaLnBrk="1" latinLnBrk="0" hangingPunct="1">
        <a:spcBef>
          <a:spcPct val="20000"/>
        </a:spcBef>
        <a:buClr>
          <a:srgbClr val="0076C4"/>
        </a:buClr>
        <a:buFont typeface="Arial"/>
        <a:buChar char="•"/>
        <a:defRPr sz="1350" kern="1200">
          <a:solidFill>
            <a:srgbClr val="555659"/>
          </a:solidFill>
          <a:latin typeface="+mn-lt"/>
          <a:ea typeface="+mn-ea"/>
          <a:cs typeface="+mn-cs"/>
        </a:defRPr>
      </a:lvl3pPr>
      <a:lvl4pPr marL="1200150" indent="-171450" algn="l" defTabSz="342900" rtl="0" eaLnBrk="1" latinLnBrk="0" hangingPunct="1">
        <a:spcBef>
          <a:spcPct val="20000"/>
        </a:spcBef>
        <a:buClr>
          <a:srgbClr val="0076C4"/>
        </a:buClr>
        <a:buFont typeface="Arial"/>
        <a:buChar char="–"/>
        <a:defRPr sz="1350" kern="1200">
          <a:solidFill>
            <a:srgbClr val="555659"/>
          </a:solidFill>
          <a:latin typeface="+mn-lt"/>
          <a:ea typeface="+mn-ea"/>
          <a:cs typeface="+mn-cs"/>
        </a:defRPr>
      </a:lvl4pPr>
      <a:lvl5pPr marL="1543050" indent="-171450" algn="l" defTabSz="342900" rtl="0" eaLnBrk="1" latinLnBrk="0" hangingPunct="1">
        <a:spcBef>
          <a:spcPct val="20000"/>
        </a:spcBef>
        <a:buClr>
          <a:srgbClr val="0076C4"/>
        </a:buClr>
        <a:buFont typeface="Arial"/>
        <a:buChar char="»"/>
        <a:defRPr sz="1350" kern="1200">
          <a:solidFill>
            <a:srgbClr val="555659"/>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p15:clr>
            <a:srgbClr val="F26B43"/>
          </p15:clr>
        </p15:guide>
        <p15:guide id="2" pos="287">
          <p15:clr>
            <a:srgbClr val="F26B43"/>
          </p15:clr>
        </p15:guide>
        <p15:guide id="3" orient="horz" pos="3816">
          <p15:clr>
            <a:srgbClr val="F26B43"/>
          </p15:clr>
        </p15:guide>
        <p15:guide id="4" pos="7391">
          <p15:clr>
            <a:srgbClr val="F26B43"/>
          </p15:clr>
        </p15:guide>
        <p15:guide id="5" orient="horz" pos="360">
          <p15:clr>
            <a:srgbClr val="F26B43"/>
          </p15:clr>
        </p15:guide>
        <p15:guide id="6" orient="horz" pos="312">
          <p15:clr>
            <a:srgbClr val="F26B43"/>
          </p15:clr>
        </p15:guide>
        <p15:guide id="7" orient="horz" pos="12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cbi.nlm.nih.gov/pmc/articles/PMC4862628/#pone.0155065.ref006"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cl.gov/HousingAndServices/Accelerator" TargetMode="External"/><Relationship Id="rId2" Type="http://schemas.openxmlformats.org/officeDocument/2006/relationships/hyperlink" Target="https://acl.gov/HousingAndServic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aaphx.org/" TargetMode="External"/><Relationship Id="rId2" Type="http://schemas.openxmlformats.org/officeDocument/2006/relationships/hyperlink" Target="https://www.usaging.org/Files/AIA%20Awards_2023_Final.pdf#page=32" TargetMode="External"/><Relationship Id="rId1" Type="http://schemas.openxmlformats.org/officeDocument/2006/relationships/slideLayout" Target="../slideLayouts/slideLayout2.xml"/><Relationship Id="rId5" Type="http://schemas.openxmlformats.org/officeDocument/2006/relationships/hyperlink" Target="https://acl.gov/sites/default/files/2023-05/CoC-Webinar%20Slides-accessible.pdf" TargetMode="External"/><Relationship Id="rId4" Type="http://schemas.openxmlformats.org/officeDocument/2006/relationships/hyperlink" Target="https://www.justacenter.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hescanfoundation.org/initiatives/multisector-plan-aging/" TargetMode="External"/><Relationship Id="rId2" Type="http://schemas.openxmlformats.org/officeDocument/2006/relationships/hyperlink" Target="https://www.usich.gov/federal-strategic-plan/overview" TargetMode="External"/><Relationship Id="rId1" Type="http://schemas.openxmlformats.org/officeDocument/2006/relationships/slideLayout" Target="../slideLayouts/slideLayout2.xml"/><Relationship Id="rId6" Type="http://schemas.openxmlformats.org/officeDocument/2006/relationships/hyperlink" Target="https://www.help.senate.gov/about/members" TargetMode="External"/><Relationship Id="rId5" Type="http://schemas.openxmlformats.org/officeDocument/2006/relationships/hyperlink" Target="https://www.aging.senate.gov/about" TargetMode="External"/><Relationship Id="rId4" Type="http://schemas.openxmlformats.org/officeDocument/2006/relationships/hyperlink" Target="https://acl.gov/ICC-Aging/Strategic-Framework#:~:text=On%20May%2030%2C%202024%2C%20the,and%20public%20sectors%20and%20i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hud.gov/sites/dfiles/CPD/documents/FY-2021_CoC-Names-Numbers_Final.pdf" TargetMode="External"/><Relationship Id="rId3" Type="http://schemas.openxmlformats.org/officeDocument/2006/relationships/hyperlink" Target="https://learning.endhomelessness.org/store/4244939-caring-for-older-adults-experiencing-homelessness-for-service-providers" TargetMode="External"/><Relationship Id="rId7" Type="http://schemas.openxmlformats.org/officeDocument/2006/relationships/hyperlink" Target="https://www.hudexchange.info/" TargetMode="External"/><Relationship Id="rId2" Type="http://schemas.openxmlformats.org/officeDocument/2006/relationships/hyperlink" Target="https://naeh.wpenginepowered.com/ending-homelessness/what-we-do/training-overview/" TargetMode="External"/><Relationship Id="rId1" Type="http://schemas.openxmlformats.org/officeDocument/2006/relationships/slideLayout" Target="../slideLayouts/slideLayout2.xml"/><Relationship Id="rId6" Type="http://schemas.openxmlformats.org/officeDocument/2006/relationships/hyperlink" Target="https://naeh.wpenginepowered.com/ending-homelessness/what-we-do/policyimpact/" TargetMode="External"/><Relationship Id="rId5" Type="http://schemas.openxmlformats.org/officeDocument/2006/relationships/hyperlink" Target="https://naeh.wpenginepowered.com/ending-homelessness/what-we-do/research/" TargetMode="External"/><Relationship Id="rId4" Type="http://schemas.openxmlformats.org/officeDocument/2006/relationships/hyperlink" Target="https://learning.endhomelessness.org/store/4470618-caring-for-older-adults-experiencing-homelessness-for-system-leader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justiceinaging.org/issues/housing-homelessness/" TargetMode="External"/><Relationship Id="rId2" Type="http://schemas.openxmlformats.org/officeDocument/2006/relationships/hyperlink" Target="https://www.advancingstates.org/" TargetMode="External"/><Relationship Id="rId1" Type="http://schemas.openxmlformats.org/officeDocument/2006/relationships/slideLayout" Target="../slideLayouts/slideLayout2.xml"/><Relationship Id="rId4" Type="http://schemas.openxmlformats.org/officeDocument/2006/relationships/hyperlink" Target="https://www.usaging.org/publicat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ndhomelessness.org/resource/how-to-advocate-to-your-lawmaker/" TargetMode="External"/><Relationship Id="rId2" Type="http://schemas.openxmlformats.org/officeDocument/2006/relationships/hyperlink" Target="https://endhomelessness.org/actions/sign-alliance-advocacy-alerts/" TargetMode="External"/><Relationship Id="rId1" Type="http://schemas.openxmlformats.org/officeDocument/2006/relationships/slideLayout" Target="../slideLayouts/slideLayout2.xml"/><Relationship Id="rId4" Type="http://schemas.openxmlformats.org/officeDocument/2006/relationships/hyperlink" Target="mailto:swood@naeh.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ngall.com/thank-you-png"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5314" y="1"/>
            <a:ext cx="5718629" cy="1391194"/>
          </a:xfrm>
        </p:spPr>
        <p:txBody>
          <a:bodyPr/>
          <a:lstStyle/>
          <a:p>
            <a:pPr algn="ctr"/>
            <a:r>
              <a:rPr lang="en-US" sz="1600" dirty="0">
                <a:solidFill>
                  <a:srgbClr val="004E7F"/>
                </a:solidFill>
              </a:rPr>
              <a:t>Building Relationships Across Aging and Housing</a:t>
            </a:r>
            <a:br>
              <a:rPr lang="en-US" sz="1600" dirty="0">
                <a:solidFill>
                  <a:srgbClr val="004E7F"/>
                </a:solidFill>
              </a:rPr>
            </a:br>
            <a:br>
              <a:rPr lang="en-US" sz="1600" dirty="0">
                <a:solidFill>
                  <a:srgbClr val="004E7F"/>
                </a:solidFill>
              </a:rPr>
            </a:br>
            <a:br>
              <a:rPr lang="en-US" sz="1400" dirty="0">
                <a:solidFill>
                  <a:srgbClr val="004E7F"/>
                </a:solidFill>
              </a:rPr>
            </a:br>
            <a:r>
              <a:rPr lang="en-US" sz="1400" dirty="0">
                <a:solidFill>
                  <a:srgbClr val="004E7F"/>
                </a:solidFill>
              </a:rPr>
              <a:t>Buffalo, NY</a:t>
            </a:r>
            <a:br>
              <a:rPr lang="en-US" dirty="0">
                <a:solidFill>
                  <a:srgbClr val="004E7F"/>
                </a:solidFill>
              </a:rPr>
            </a:br>
            <a:r>
              <a:rPr lang="en-US" sz="1400" i="1" dirty="0">
                <a:solidFill>
                  <a:srgbClr val="004E7F"/>
                </a:solidFill>
              </a:rPr>
              <a:t>Sept. 25, 2025</a:t>
            </a:r>
          </a:p>
        </p:txBody>
      </p:sp>
      <p:sp>
        <p:nvSpPr>
          <p:cNvPr id="14" name="Subtitle 13"/>
          <p:cNvSpPr>
            <a:spLocks noGrp="1"/>
          </p:cNvSpPr>
          <p:nvPr>
            <p:ph type="subTitle" idx="1"/>
          </p:nvPr>
        </p:nvSpPr>
        <p:spPr>
          <a:xfrm>
            <a:off x="1052286" y="4013200"/>
            <a:ext cx="3991428" cy="674914"/>
          </a:xfrm>
        </p:spPr>
        <p:txBody>
          <a:bodyPr>
            <a:noAutofit/>
          </a:bodyPr>
          <a:lstStyle/>
          <a:p>
            <a:pPr algn="ctr"/>
            <a:r>
              <a:rPr lang="en-US" sz="1400" dirty="0">
                <a:solidFill>
                  <a:srgbClr val="004E7F"/>
                </a:solidFill>
              </a:rPr>
              <a:t>Yolanda Stevens, PhD</a:t>
            </a:r>
          </a:p>
          <a:p>
            <a:pPr algn="ctr">
              <a:lnSpc>
                <a:spcPct val="100000"/>
              </a:lnSpc>
              <a:spcBef>
                <a:spcPts val="0"/>
              </a:spcBef>
            </a:pPr>
            <a:r>
              <a:rPr lang="en-US" sz="1400" dirty="0">
                <a:solidFill>
                  <a:srgbClr val="004E7F"/>
                </a:solidFill>
              </a:rPr>
              <a:t>Program and Policy Analyst</a:t>
            </a:r>
          </a:p>
          <a:p>
            <a:pPr algn="ctr">
              <a:lnSpc>
                <a:spcPct val="100000"/>
              </a:lnSpc>
              <a:spcBef>
                <a:spcPts val="0"/>
              </a:spcBef>
            </a:pPr>
            <a:r>
              <a:rPr lang="en-US" sz="1400" dirty="0">
                <a:solidFill>
                  <a:srgbClr val="004E7F"/>
                </a:solidFill>
              </a:rPr>
              <a:t>ystevens@naeh.org</a:t>
            </a:r>
          </a:p>
        </p:txBody>
      </p:sp>
    </p:spTree>
    <p:extLst>
      <p:ext uri="{BB962C8B-B14F-4D97-AF65-F5344CB8AC3E}">
        <p14:creationId xmlns:p14="http://schemas.microsoft.com/office/powerpoint/2010/main" val="189322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B63E-C278-2EF7-2DF6-C583BA40FC65}"/>
              </a:ext>
            </a:extLst>
          </p:cNvPr>
          <p:cNvSpPr>
            <a:spLocks noGrp="1"/>
          </p:cNvSpPr>
          <p:nvPr>
            <p:ph type="title"/>
          </p:nvPr>
        </p:nvSpPr>
        <p:spPr>
          <a:xfrm>
            <a:off x="129540" y="0"/>
            <a:ext cx="9014460" cy="1379220"/>
          </a:xfrm>
        </p:spPr>
        <p:txBody>
          <a:bodyPr>
            <a:normAutofit fontScale="90000"/>
          </a:bodyPr>
          <a:lstStyle/>
          <a:p>
            <a:pPr algn="ctr"/>
            <a:br>
              <a:rPr lang="en-US" dirty="0"/>
            </a:br>
            <a:br>
              <a:rPr lang="en-US" dirty="0"/>
            </a:br>
            <a:br>
              <a:rPr lang="en-US" dirty="0"/>
            </a:br>
            <a:br>
              <a:rPr lang="en-US" dirty="0"/>
            </a:br>
            <a:br>
              <a:rPr lang="en-US" dirty="0"/>
            </a:br>
            <a:r>
              <a:rPr lang="en-US" dirty="0"/>
              <a:t>Homelessness Among Older Adults  </a:t>
            </a:r>
            <a:br>
              <a:rPr lang="en-US" dirty="0"/>
            </a:br>
            <a:endParaRPr lang="en-US" dirty="0"/>
          </a:p>
        </p:txBody>
      </p:sp>
      <p:sp>
        <p:nvSpPr>
          <p:cNvPr id="3" name="Content Placeholder 2">
            <a:extLst>
              <a:ext uri="{FF2B5EF4-FFF2-40B4-BE49-F238E27FC236}">
                <a16:creationId xmlns:a16="http://schemas.microsoft.com/office/drawing/2014/main" id="{A9F536DA-D4E4-F5E2-96F7-123DAB8E546D}"/>
              </a:ext>
            </a:extLst>
          </p:cNvPr>
          <p:cNvSpPr>
            <a:spLocks noGrp="1"/>
          </p:cNvSpPr>
          <p:nvPr>
            <p:ph idx="1"/>
          </p:nvPr>
        </p:nvSpPr>
        <p:spPr>
          <a:xfrm>
            <a:off x="457200" y="1063229"/>
            <a:ext cx="8229600" cy="3155305"/>
          </a:xfrm>
        </p:spPr>
        <p:txBody>
          <a:bodyPr>
            <a:noAutofit/>
          </a:bodyPr>
          <a:lstStyle/>
          <a:p>
            <a:pPr marL="342900" marR="0" lvl="0" indent="-342900" algn="l" defTabSz="457200" rtl="0" eaLnBrk="1" fontAlgn="auto" latinLnBrk="0" hangingPunct="1">
              <a:lnSpc>
                <a:spcPct val="90000"/>
              </a:lnSpc>
              <a:spcBef>
                <a:spcPts val="0"/>
              </a:spcBef>
              <a:spcAft>
                <a:spcPts val="0"/>
              </a:spcAft>
              <a:buClr>
                <a:srgbClr val="0076A8"/>
              </a:buClr>
              <a:buSzTx/>
              <a:buFont typeface="Symbol" panose="05050102010706020507" pitchFamily="18" charset="2"/>
              <a:buChar char=""/>
              <a:tabLst/>
              <a:defRPr/>
            </a:pPr>
            <a:r>
              <a:rPr kumimoji="0" lang="en-US" b="1" i="0" u="none" strike="noStrike" kern="1200" cap="none" spc="0" normalizeH="0" baseline="0" noProof="0" dirty="0">
                <a:ln>
                  <a:noFill/>
                </a:ln>
                <a:solidFill>
                  <a:srgbClr val="004E7F"/>
                </a:solidFill>
                <a:effectLst/>
                <a:uLnTx/>
                <a:uFillTx/>
                <a:latin typeface="Arial" panose="020B0604020202020204" pitchFamily="34" charset="0"/>
                <a:ea typeface="Times New Roman" panose="02020603050405020304" pitchFamily="18" charset="0"/>
                <a:cs typeface="Arial" panose="020B0604020202020204" pitchFamily="34" charset="0"/>
              </a:rPr>
              <a:t>Growing Population</a:t>
            </a:r>
            <a:r>
              <a:rPr kumimoji="0" lang="en-US" i="0" u="none" strike="noStrike" kern="1200" cap="none" spc="0" normalizeH="0" baseline="0" noProof="0" dirty="0">
                <a:ln>
                  <a:noFill/>
                </a:ln>
                <a:solidFill>
                  <a:srgbClr val="004E7F"/>
                </a:solidFill>
                <a:effectLst/>
                <a:uLnTx/>
                <a:uFillTx/>
                <a:latin typeface="Arial" panose="020B0604020202020204" pitchFamily="34" charset="0"/>
                <a:ea typeface="Times New Roman" panose="02020603050405020304" pitchFamily="18" charset="0"/>
                <a:cs typeface="Arial" panose="020B0604020202020204" pitchFamily="34" charset="0"/>
              </a:rPr>
              <a:t>—fastest growing segment of the homeless population</a:t>
            </a:r>
          </a:p>
          <a:p>
            <a:pPr marL="342900" marR="0" lvl="0" indent="-342900" algn="l" defTabSz="457200" rtl="0" eaLnBrk="1" fontAlgn="auto" latinLnBrk="0" hangingPunct="1">
              <a:lnSpc>
                <a:spcPct val="90000"/>
              </a:lnSpc>
              <a:spcBef>
                <a:spcPts val="0"/>
              </a:spcBef>
              <a:spcAft>
                <a:spcPts val="0"/>
              </a:spcAft>
              <a:buClr>
                <a:srgbClr val="0076A8"/>
              </a:buClr>
              <a:buSzTx/>
              <a:buFont typeface="Symbol" panose="05050102010706020507" pitchFamily="18" charset="2"/>
              <a:buChar char=""/>
              <a:tabLst/>
              <a:defRPr/>
            </a:pPr>
            <a:endParaRPr lang="en-US" dirty="0">
              <a:solidFill>
                <a:srgbClr val="004E7F"/>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auto" latinLnBrk="0" hangingPunct="1">
              <a:lnSpc>
                <a:spcPct val="90000"/>
              </a:lnSpc>
              <a:spcBef>
                <a:spcPts val="0"/>
              </a:spcBef>
              <a:spcAft>
                <a:spcPts val="0"/>
              </a:spcAft>
              <a:buClr>
                <a:srgbClr val="0076A8"/>
              </a:buClr>
              <a:buSzTx/>
              <a:buFont typeface="Symbol" panose="05050102010706020507" pitchFamily="18" charset="2"/>
              <a:buChar char=""/>
              <a:tabLst/>
              <a:defRPr/>
            </a:pPr>
            <a:r>
              <a:rPr lang="en-US" b="1" dirty="0">
                <a:solidFill>
                  <a:srgbClr val="004E7F"/>
                </a:solidFill>
                <a:latin typeface="Arial" panose="020B0604020202020204" pitchFamily="34" charset="0"/>
                <a:ea typeface="Times New Roman" panose="02020603050405020304" pitchFamily="18" charset="0"/>
                <a:cs typeface="Arial" panose="020B0604020202020204" pitchFamily="34" charset="0"/>
              </a:rPr>
              <a:t>Pathways to Homelessness</a:t>
            </a:r>
            <a:r>
              <a:rPr lang="en-US" dirty="0">
                <a:solidFill>
                  <a:srgbClr val="004E7F"/>
                </a:solidFill>
                <a:latin typeface="Arial" panose="020B0604020202020204" pitchFamily="34" charset="0"/>
                <a:ea typeface="Times New Roman" panose="02020603050405020304" pitchFamily="18" charset="0"/>
                <a:cs typeface="Arial" panose="020B0604020202020204" pitchFamily="34" charset="0"/>
              </a:rPr>
              <a:t>—community-level vs individual risk factors</a:t>
            </a:r>
          </a:p>
          <a:p>
            <a:pPr marL="342900" marR="0" lvl="0" indent="-342900" algn="l" defTabSz="457200" rtl="0" eaLnBrk="1" fontAlgn="auto" latinLnBrk="0" hangingPunct="1">
              <a:lnSpc>
                <a:spcPct val="90000"/>
              </a:lnSpc>
              <a:spcBef>
                <a:spcPts val="0"/>
              </a:spcBef>
              <a:spcAft>
                <a:spcPts val="0"/>
              </a:spcAft>
              <a:buClr>
                <a:srgbClr val="0076A8"/>
              </a:buClr>
              <a:buSzTx/>
              <a:buFont typeface="Symbol" panose="05050102010706020507" pitchFamily="18" charset="2"/>
              <a:buChar char=""/>
              <a:tabLst/>
              <a:defRPr/>
            </a:pPr>
            <a:endParaRPr lang="en-US" dirty="0">
              <a:solidFill>
                <a:srgbClr val="004E7F"/>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457200" rtl="0" eaLnBrk="1" fontAlgn="auto" latinLnBrk="0" hangingPunct="1">
              <a:lnSpc>
                <a:spcPct val="90000"/>
              </a:lnSpc>
              <a:spcBef>
                <a:spcPts val="0"/>
              </a:spcBef>
              <a:spcAft>
                <a:spcPts val="0"/>
              </a:spcAft>
              <a:buClr>
                <a:srgbClr val="0076A8"/>
              </a:buClr>
              <a:buSzTx/>
              <a:buFont typeface="Symbol" panose="05050102010706020507" pitchFamily="18" charset="2"/>
              <a:buChar char=""/>
              <a:tabLst/>
              <a:defRPr/>
            </a:pPr>
            <a:r>
              <a:rPr lang="en-US" b="1" dirty="0">
                <a:solidFill>
                  <a:srgbClr val="004E7F"/>
                </a:solidFill>
                <a:latin typeface="Arial" panose="020B0604020202020204" pitchFamily="34" charset="0"/>
                <a:ea typeface="Times New Roman" panose="02020603050405020304" pitchFamily="18" charset="0"/>
                <a:cs typeface="Arial" panose="020B0604020202020204" pitchFamily="34" charset="0"/>
              </a:rPr>
              <a:t>Unique Needs</a:t>
            </a:r>
            <a:r>
              <a:rPr lang="en-US" dirty="0">
                <a:solidFill>
                  <a:srgbClr val="004E7F"/>
                </a:solidFill>
                <a:latin typeface="Arial" panose="020B0604020202020204" pitchFamily="34" charset="0"/>
                <a:ea typeface="Times New Roman" panose="02020603050405020304" pitchFamily="18" charset="0"/>
                <a:cs typeface="Arial" panose="020B0604020202020204" pitchFamily="34" charset="0"/>
              </a:rPr>
              <a:t>—older adults aged 50 and older have rates of chronic conditions that resemble those of housed older adults who are 15-20 years older</a:t>
            </a:r>
          </a:p>
          <a:p>
            <a:pPr marL="0" marR="0" lvl="0" indent="0" algn="l" defTabSz="457200" rtl="0" eaLnBrk="1" fontAlgn="auto" latinLnBrk="0" hangingPunct="1">
              <a:lnSpc>
                <a:spcPct val="90000"/>
              </a:lnSpc>
              <a:spcBef>
                <a:spcPts val="0"/>
              </a:spcBef>
              <a:spcAft>
                <a:spcPts val="0"/>
              </a:spcAft>
              <a:buClr>
                <a:srgbClr val="0076A8"/>
              </a:buClr>
              <a:buSzTx/>
              <a:buNone/>
              <a:tabLst/>
              <a:defRPr/>
            </a:pPr>
            <a:endParaRPr lang="en-US" b="1" dirty="0">
              <a:solidFill>
                <a:srgbClr val="002B49"/>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0290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436A-DA5D-B15D-B04B-C0E6F69BA196}"/>
              </a:ext>
            </a:extLst>
          </p:cNvPr>
          <p:cNvSpPr>
            <a:spLocks noGrp="1"/>
          </p:cNvSpPr>
          <p:nvPr>
            <p:ph type="title"/>
          </p:nvPr>
        </p:nvSpPr>
        <p:spPr/>
        <p:txBody>
          <a:bodyPr>
            <a:normAutofit/>
          </a:bodyPr>
          <a:lstStyle/>
          <a:p>
            <a:pPr algn="ctr"/>
            <a:r>
              <a:rPr lang="en-US" sz="3200" dirty="0"/>
              <a:t>Growing Population </a:t>
            </a:r>
          </a:p>
        </p:txBody>
      </p:sp>
      <p:sp>
        <p:nvSpPr>
          <p:cNvPr id="3" name="Content Placeholder 2">
            <a:extLst>
              <a:ext uri="{FF2B5EF4-FFF2-40B4-BE49-F238E27FC236}">
                <a16:creationId xmlns:a16="http://schemas.microsoft.com/office/drawing/2014/main" id="{37D3B8C6-92AB-C8D7-B78D-EC6C0C225281}"/>
              </a:ext>
            </a:extLst>
          </p:cNvPr>
          <p:cNvSpPr>
            <a:spLocks noGrp="1"/>
          </p:cNvSpPr>
          <p:nvPr>
            <p:ph idx="1"/>
          </p:nvPr>
        </p:nvSpPr>
        <p:spPr/>
        <p:txBody>
          <a:bodyPr>
            <a:normAutofit fontScale="92500"/>
          </a:bodyPr>
          <a:lstStyle/>
          <a:p>
            <a:r>
              <a:rPr lang="en-US" dirty="0">
                <a:solidFill>
                  <a:srgbClr val="004E7F"/>
                </a:solidFill>
              </a:rPr>
              <a:t>More than one in five people experiencing homelessness on a single night in 2024 was aged 55 or older. </a:t>
            </a:r>
          </a:p>
          <a:p>
            <a:pPr marL="0" indent="0">
              <a:buNone/>
            </a:pPr>
            <a:endParaRPr lang="en-US" dirty="0">
              <a:solidFill>
                <a:srgbClr val="004E7F"/>
              </a:solidFill>
            </a:endParaRPr>
          </a:p>
          <a:p>
            <a:r>
              <a:rPr lang="en-US" dirty="0">
                <a:solidFill>
                  <a:srgbClr val="004E7F"/>
                </a:solidFill>
              </a:rPr>
              <a:t>Nearly half of adults aged 55 or older (46%) were experiencing unsheltered homelessness (residing in places not meant for human habitation).</a:t>
            </a:r>
          </a:p>
          <a:p>
            <a:endParaRPr lang="en-US" dirty="0">
              <a:solidFill>
                <a:srgbClr val="004E7F"/>
              </a:solidFill>
            </a:endParaRPr>
          </a:p>
          <a:p>
            <a:r>
              <a:rPr lang="en-US" dirty="0">
                <a:solidFill>
                  <a:srgbClr val="004E7F"/>
                </a:solidFill>
              </a:rPr>
              <a:t>Number of unhoused people 65 and older could triple by 2030</a:t>
            </a:r>
            <a:r>
              <a:rPr lang="en-US" b="0" i="0" dirty="0">
                <a:solidFill>
                  <a:srgbClr val="004E7F"/>
                </a:solidFill>
                <a:effectLst/>
                <a:latin typeface="Lato" panose="020F0502020204030203" pitchFamily="34" charset="0"/>
              </a:rPr>
              <a:t>.​</a:t>
            </a:r>
          </a:p>
          <a:p>
            <a:endParaRPr lang="en-US" dirty="0"/>
          </a:p>
        </p:txBody>
      </p:sp>
    </p:spTree>
    <p:extLst>
      <p:ext uri="{BB962C8B-B14F-4D97-AF65-F5344CB8AC3E}">
        <p14:creationId xmlns:p14="http://schemas.microsoft.com/office/powerpoint/2010/main" val="330148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0ABF-3BC5-DD30-EE87-ED5B36919225}"/>
              </a:ext>
            </a:extLst>
          </p:cNvPr>
          <p:cNvSpPr>
            <a:spLocks noGrp="1"/>
          </p:cNvSpPr>
          <p:nvPr>
            <p:ph type="title"/>
          </p:nvPr>
        </p:nvSpPr>
        <p:spPr/>
        <p:txBody>
          <a:bodyPr>
            <a:normAutofit/>
          </a:bodyPr>
          <a:lstStyle/>
          <a:p>
            <a:pPr algn="ctr"/>
            <a:r>
              <a:rPr lang="en-US" sz="3200" dirty="0"/>
              <a:t>Pathways to Homelessness</a:t>
            </a:r>
          </a:p>
        </p:txBody>
      </p:sp>
      <p:sp>
        <p:nvSpPr>
          <p:cNvPr id="3" name="Content Placeholder 2">
            <a:extLst>
              <a:ext uri="{FF2B5EF4-FFF2-40B4-BE49-F238E27FC236}">
                <a16:creationId xmlns:a16="http://schemas.microsoft.com/office/drawing/2014/main" id="{F1E80A13-1600-5333-45A6-4F7172FF22F9}"/>
              </a:ext>
            </a:extLst>
          </p:cNvPr>
          <p:cNvSpPr>
            <a:spLocks noGrp="1"/>
          </p:cNvSpPr>
          <p:nvPr>
            <p:ph idx="1"/>
          </p:nvPr>
        </p:nvSpPr>
        <p:spPr/>
        <p:txBody>
          <a:bodyPr/>
          <a:lstStyle/>
          <a:p>
            <a:r>
              <a:rPr lang="en-US" b="1" i="0" dirty="0">
                <a:solidFill>
                  <a:srgbClr val="3B3A3D"/>
                </a:solidFill>
                <a:effectLst/>
              </a:rPr>
              <a:t>Community-level factors </a:t>
            </a:r>
            <a:r>
              <a:rPr lang="en-US" b="0" i="0" dirty="0">
                <a:solidFill>
                  <a:srgbClr val="3B3A3D"/>
                </a:solidFill>
                <a:effectLst/>
              </a:rPr>
              <a:t>such as lack of accessible, affordable and available housing and limited safety net resources. </a:t>
            </a:r>
          </a:p>
          <a:p>
            <a:pPr marL="0" indent="0">
              <a:buNone/>
            </a:pPr>
            <a:endParaRPr lang="en-US" b="0" i="0" dirty="0">
              <a:solidFill>
                <a:srgbClr val="3B3A3D"/>
              </a:solidFill>
              <a:effectLst/>
            </a:endParaRPr>
          </a:p>
          <a:p>
            <a:r>
              <a:rPr lang="en-US" b="1" dirty="0">
                <a:solidFill>
                  <a:srgbClr val="3B3A3D"/>
                </a:solidFill>
              </a:rPr>
              <a:t>I</a:t>
            </a:r>
            <a:r>
              <a:rPr lang="en-US" b="1" i="0" dirty="0">
                <a:solidFill>
                  <a:srgbClr val="3B3A3D"/>
                </a:solidFill>
                <a:effectLst/>
              </a:rPr>
              <a:t>ndividual risk factors</a:t>
            </a:r>
            <a:r>
              <a:rPr lang="en-US" b="0" i="0" dirty="0">
                <a:solidFill>
                  <a:srgbClr val="3B3A3D"/>
                </a:solidFill>
                <a:effectLst/>
              </a:rPr>
              <a:t>, such as medical problems, health-related behaviors such as substance use disorders, social factors (e.g., social isolation, barriers to transportation), and financial insecurity.</a:t>
            </a:r>
            <a:endParaRPr lang="en-US" dirty="0"/>
          </a:p>
        </p:txBody>
      </p:sp>
    </p:spTree>
    <p:extLst>
      <p:ext uri="{BB962C8B-B14F-4D97-AF65-F5344CB8AC3E}">
        <p14:creationId xmlns:p14="http://schemas.microsoft.com/office/powerpoint/2010/main" val="161787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74E7-B24B-C1EC-8233-2EEE430CFA28}"/>
              </a:ext>
            </a:extLst>
          </p:cNvPr>
          <p:cNvSpPr>
            <a:spLocks noGrp="1"/>
          </p:cNvSpPr>
          <p:nvPr>
            <p:ph type="title"/>
          </p:nvPr>
        </p:nvSpPr>
        <p:spPr/>
        <p:txBody>
          <a:bodyPr>
            <a:normAutofit/>
          </a:bodyPr>
          <a:lstStyle/>
          <a:p>
            <a:pPr algn="ctr"/>
            <a:r>
              <a:rPr lang="en-US" sz="3200" dirty="0"/>
              <a:t>A Closer Look at the Pathways</a:t>
            </a:r>
          </a:p>
        </p:txBody>
      </p:sp>
      <p:sp>
        <p:nvSpPr>
          <p:cNvPr id="3" name="Content Placeholder 2">
            <a:extLst>
              <a:ext uri="{FF2B5EF4-FFF2-40B4-BE49-F238E27FC236}">
                <a16:creationId xmlns:a16="http://schemas.microsoft.com/office/drawing/2014/main" id="{A6343A74-17D9-6BC0-8A33-39F0D0202772}"/>
              </a:ext>
            </a:extLst>
          </p:cNvPr>
          <p:cNvSpPr>
            <a:spLocks noGrp="1"/>
          </p:cNvSpPr>
          <p:nvPr>
            <p:ph sz="half" idx="1"/>
          </p:nvPr>
        </p:nvSpPr>
        <p:spPr/>
        <p:txBody>
          <a:bodyPr>
            <a:normAutofit fontScale="70000" lnSpcReduction="20000"/>
          </a:bodyPr>
          <a:lstStyle/>
          <a:p>
            <a:r>
              <a:rPr lang="en-US" b="0" i="0" dirty="0">
                <a:solidFill>
                  <a:srgbClr val="3B3A3D"/>
                </a:solidFill>
                <a:effectLst/>
                <a:latin typeface="proxima-nova"/>
              </a:rPr>
              <a:t>Adults who </a:t>
            </a:r>
            <a:r>
              <a:rPr lang="en-US" b="0" i="0" dirty="0">
                <a:solidFill>
                  <a:srgbClr val="2C708D"/>
                </a:solidFill>
                <a:effectLst/>
                <a:latin typeface="proxima-nova"/>
                <a:hlinkClick r:id="rId2"/>
              </a:rPr>
              <a:t>experience homelessness for the first time before age 50</a:t>
            </a:r>
            <a:r>
              <a:rPr lang="en-US" dirty="0">
                <a:solidFill>
                  <a:srgbClr val="3B3A3D"/>
                </a:solidFill>
                <a:latin typeface="proxima-nova"/>
              </a:rPr>
              <a:t>* </a:t>
            </a:r>
            <a:r>
              <a:rPr lang="en-US" b="0" i="0" dirty="0">
                <a:solidFill>
                  <a:srgbClr val="3B3A3D"/>
                </a:solidFill>
                <a:effectLst/>
                <a:latin typeface="proxima-nova"/>
              </a:rPr>
              <a:t>tend to have:</a:t>
            </a:r>
          </a:p>
          <a:p>
            <a:pPr lvl="1"/>
            <a:r>
              <a:rPr lang="en-US" b="0" i="0" dirty="0">
                <a:solidFill>
                  <a:srgbClr val="3B3A3D"/>
                </a:solidFill>
                <a:effectLst/>
                <a:latin typeface="proxima-nova"/>
              </a:rPr>
              <a:t>adverse experiences, </a:t>
            </a:r>
          </a:p>
          <a:p>
            <a:pPr lvl="1"/>
            <a:r>
              <a:rPr lang="en-US" b="0" i="0" dirty="0">
                <a:solidFill>
                  <a:srgbClr val="3B3A3D"/>
                </a:solidFill>
                <a:effectLst/>
                <a:latin typeface="proxima-nova"/>
              </a:rPr>
              <a:t>substance use disorders, and/or</a:t>
            </a:r>
            <a:r>
              <a:rPr lang="en-US" dirty="0">
                <a:solidFill>
                  <a:srgbClr val="3B3A3D"/>
                </a:solidFill>
                <a:latin typeface="proxima-nova"/>
              </a:rPr>
              <a:t> </a:t>
            </a:r>
            <a:r>
              <a:rPr lang="en-US" b="0" i="0" dirty="0">
                <a:solidFill>
                  <a:srgbClr val="3B3A3D"/>
                </a:solidFill>
                <a:effectLst/>
                <a:latin typeface="proxima-nova"/>
              </a:rPr>
              <a:t>mental health challenges; </a:t>
            </a:r>
          </a:p>
          <a:p>
            <a:pPr lvl="1"/>
            <a:r>
              <a:rPr lang="en-US" b="0" i="0" dirty="0">
                <a:solidFill>
                  <a:srgbClr val="3B3A3D"/>
                </a:solidFill>
                <a:effectLst/>
                <a:latin typeface="proxima-nova"/>
              </a:rPr>
              <a:t>been involved in the justice system; and/or were under-employed early on in life.</a:t>
            </a:r>
          </a:p>
          <a:p>
            <a:pPr marL="457200" lvl="1" indent="0">
              <a:buNone/>
            </a:pPr>
            <a:endParaRPr lang="en-US" b="0" i="0" dirty="0">
              <a:solidFill>
                <a:srgbClr val="3B3A3D"/>
              </a:solidFill>
              <a:effectLst/>
              <a:latin typeface="proxima-nova"/>
            </a:endParaRPr>
          </a:p>
          <a:p>
            <a:pPr marL="0" indent="0">
              <a:buNone/>
            </a:pPr>
            <a:r>
              <a:rPr lang="en-US" dirty="0"/>
              <a:t>*</a:t>
            </a:r>
            <a:r>
              <a:rPr lang="en-US" sz="2300" i="1" dirty="0"/>
              <a:t>structural impacts</a:t>
            </a:r>
          </a:p>
        </p:txBody>
      </p:sp>
      <p:sp>
        <p:nvSpPr>
          <p:cNvPr id="4" name="Content Placeholder 3">
            <a:extLst>
              <a:ext uri="{FF2B5EF4-FFF2-40B4-BE49-F238E27FC236}">
                <a16:creationId xmlns:a16="http://schemas.microsoft.com/office/drawing/2014/main" id="{D1133A9F-AB1F-789A-3F7D-7E85B9FA8CE2}"/>
              </a:ext>
            </a:extLst>
          </p:cNvPr>
          <p:cNvSpPr>
            <a:spLocks noGrp="1"/>
          </p:cNvSpPr>
          <p:nvPr>
            <p:ph sz="half" idx="2"/>
          </p:nvPr>
        </p:nvSpPr>
        <p:spPr/>
        <p:txBody>
          <a:bodyPr>
            <a:normAutofit fontScale="70000" lnSpcReduction="20000"/>
          </a:bodyPr>
          <a:lstStyle/>
          <a:p>
            <a:r>
              <a:rPr lang="en-US" b="0" i="0" dirty="0">
                <a:solidFill>
                  <a:srgbClr val="3B3A3D"/>
                </a:solidFill>
                <a:effectLst/>
                <a:latin typeface="proxima-nova"/>
              </a:rPr>
              <a:t>Adults who </a:t>
            </a:r>
            <a:r>
              <a:rPr lang="en-US" b="0" i="0" dirty="0">
                <a:solidFill>
                  <a:srgbClr val="2C708D"/>
                </a:solidFill>
                <a:effectLst/>
                <a:latin typeface="proxima-nova"/>
                <a:hlinkClick r:id="rId2"/>
              </a:rPr>
              <a:t>first experience homelessness at age 50 and older</a:t>
            </a:r>
            <a:r>
              <a:rPr lang="en-US" b="0" i="0" dirty="0">
                <a:solidFill>
                  <a:srgbClr val="3B3A3D"/>
                </a:solidFill>
                <a:effectLst/>
                <a:latin typeface="proxima-nova"/>
              </a:rPr>
              <a:t> typically have:</a:t>
            </a:r>
          </a:p>
          <a:p>
            <a:pPr lvl="1"/>
            <a:r>
              <a:rPr lang="en-US" b="0" i="0" dirty="0">
                <a:solidFill>
                  <a:srgbClr val="3B3A3D"/>
                </a:solidFill>
                <a:effectLst/>
                <a:latin typeface="proxima-nova"/>
              </a:rPr>
              <a:t>experienced a financial or health crisis, </a:t>
            </a:r>
          </a:p>
          <a:p>
            <a:pPr lvl="1"/>
            <a:r>
              <a:rPr lang="en-US" b="0" i="0" dirty="0">
                <a:solidFill>
                  <a:srgbClr val="3B3A3D"/>
                </a:solidFill>
                <a:effectLst/>
                <a:latin typeface="proxima-nova"/>
              </a:rPr>
              <a:t>lost a loved one, or otherwise experienced a relationship breakdown with the income-earner,</a:t>
            </a:r>
          </a:p>
          <a:p>
            <a:pPr lvl="1"/>
            <a:r>
              <a:rPr lang="en-US" b="0" i="0" dirty="0">
                <a:solidFill>
                  <a:srgbClr val="3B3A3D"/>
                </a:solidFill>
                <a:effectLst/>
                <a:latin typeface="proxima-nova"/>
              </a:rPr>
              <a:t>and/or experienced barriers to continued ability to work.</a:t>
            </a:r>
            <a:endParaRPr lang="en-US" dirty="0"/>
          </a:p>
        </p:txBody>
      </p:sp>
    </p:spTree>
    <p:extLst>
      <p:ext uri="{BB962C8B-B14F-4D97-AF65-F5344CB8AC3E}">
        <p14:creationId xmlns:p14="http://schemas.microsoft.com/office/powerpoint/2010/main" val="266494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7579-7DB0-AB66-AC1E-9F26BCD0747F}"/>
              </a:ext>
            </a:extLst>
          </p:cNvPr>
          <p:cNvSpPr>
            <a:spLocks noGrp="1"/>
          </p:cNvSpPr>
          <p:nvPr>
            <p:ph type="title"/>
          </p:nvPr>
        </p:nvSpPr>
        <p:spPr/>
        <p:txBody>
          <a:bodyPr>
            <a:normAutofit/>
          </a:bodyPr>
          <a:lstStyle/>
          <a:p>
            <a:pPr algn="ctr"/>
            <a:r>
              <a:rPr lang="en-US" sz="3200" dirty="0"/>
              <a:t>Unique Needs</a:t>
            </a:r>
          </a:p>
        </p:txBody>
      </p:sp>
      <p:sp>
        <p:nvSpPr>
          <p:cNvPr id="3" name="Content Placeholder 2">
            <a:extLst>
              <a:ext uri="{FF2B5EF4-FFF2-40B4-BE49-F238E27FC236}">
                <a16:creationId xmlns:a16="http://schemas.microsoft.com/office/drawing/2014/main" id="{5102B678-8A83-1248-6E9B-8FB4DA64504E}"/>
              </a:ext>
            </a:extLst>
          </p:cNvPr>
          <p:cNvSpPr>
            <a:spLocks noGrp="1"/>
          </p:cNvSpPr>
          <p:nvPr>
            <p:ph idx="1"/>
          </p:nvPr>
        </p:nvSpPr>
        <p:spPr/>
        <p:txBody>
          <a:bodyPr>
            <a:normAutofit lnSpcReduction="10000"/>
          </a:bodyPr>
          <a:lstStyle/>
          <a:p>
            <a:r>
              <a:rPr lang="en-US" dirty="0"/>
              <a:t>Chronic health conditions</a:t>
            </a:r>
          </a:p>
          <a:p>
            <a:pPr marL="0" indent="0">
              <a:buNone/>
            </a:pPr>
            <a:endParaRPr lang="en-US" dirty="0"/>
          </a:p>
          <a:p>
            <a:r>
              <a:rPr lang="en-US" dirty="0"/>
              <a:t>Cognitive concerns</a:t>
            </a:r>
          </a:p>
          <a:p>
            <a:endParaRPr lang="en-US" dirty="0"/>
          </a:p>
          <a:p>
            <a:r>
              <a:rPr lang="en-US" dirty="0"/>
              <a:t>Mobility limitations</a:t>
            </a:r>
          </a:p>
          <a:p>
            <a:endParaRPr lang="en-US" dirty="0"/>
          </a:p>
          <a:p>
            <a:r>
              <a:rPr lang="en-US" dirty="0"/>
              <a:t>Fixed incomes</a:t>
            </a:r>
          </a:p>
        </p:txBody>
      </p:sp>
    </p:spTree>
    <p:extLst>
      <p:ext uri="{BB962C8B-B14F-4D97-AF65-F5344CB8AC3E}">
        <p14:creationId xmlns:p14="http://schemas.microsoft.com/office/powerpoint/2010/main" val="7273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AI-generated content may be incorrect.">
            <a:extLst>
              <a:ext uri="{FF2B5EF4-FFF2-40B4-BE49-F238E27FC236}">
                <a16:creationId xmlns:a16="http://schemas.microsoft.com/office/drawing/2014/main" id="{95F226D8-94FA-539B-3F47-24A84AABCB51}"/>
              </a:ext>
            </a:extLst>
          </p:cNvPr>
          <p:cNvPicPr>
            <a:picLocks noChangeAspect="1"/>
          </p:cNvPicPr>
          <p:nvPr/>
        </p:nvPicPr>
        <p:blipFill>
          <a:blip r:embed="rId2"/>
          <a:stretch>
            <a:fillRect/>
          </a:stretch>
        </p:blipFill>
        <p:spPr>
          <a:xfrm>
            <a:off x="0" y="0"/>
            <a:ext cx="9144000" cy="4964430"/>
          </a:xfrm>
          <a:prstGeom prst="rect">
            <a:avLst/>
          </a:prstGeom>
        </p:spPr>
      </p:pic>
    </p:spTree>
    <p:extLst>
      <p:ext uri="{BB962C8B-B14F-4D97-AF65-F5344CB8AC3E}">
        <p14:creationId xmlns:p14="http://schemas.microsoft.com/office/powerpoint/2010/main" val="1362979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7EA38-0751-65FD-919A-A201FE17DC36}"/>
              </a:ext>
            </a:extLst>
          </p:cNvPr>
          <p:cNvSpPr txBox="1"/>
          <p:nvPr/>
        </p:nvSpPr>
        <p:spPr>
          <a:xfrm>
            <a:off x="769620" y="1282899"/>
            <a:ext cx="7391400" cy="2308324"/>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004E7F"/>
                </a:solidFill>
                <a:effectLst/>
                <a:uLnTx/>
                <a:uFillTx/>
                <a:latin typeface="Montserrat" panose="00000500000000000000" pitchFamily="2" charset="0"/>
                <a:ea typeface="+mn-ea"/>
                <a:cs typeface="+mn-cs"/>
              </a:rPr>
              <a:t>“</a:t>
            </a:r>
            <a:r>
              <a:rPr kumimoji="0" lang="en-US" sz="1800" i="1" u="none" strike="noStrike" kern="1200" cap="none" spc="0" normalizeH="0" baseline="0" noProof="0" dirty="0">
                <a:ln>
                  <a:noFill/>
                </a:ln>
                <a:solidFill>
                  <a:srgbClr val="004E7F"/>
                </a:solidFill>
                <a:effectLst/>
                <a:uLnTx/>
                <a:uFillTx/>
                <a:latin typeface="Montserrat" panose="00000500000000000000" pitchFamily="2" charset="0"/>
                <a:ea typeface="+mn-ea"/>
                <a:cs typeface="+mn-cs"/>
              </a:rPr>
              <a:t>The moral test of government is how that government treats those who are in the dawn of life, the children; those who are in the twilight of life, the elderly; and those who are in the shadows of life, the sick, the needy and the handicapped</a:t>
            </a:r>
            <a:r>
              <a:rPr kumimoji="0" lang="en-US" sz="1800" i="0" u="none" strike="noStrike" kern="1200" cap="none" spc="0" normalizeH="0" baseline="0" noProof="0" dirty="0">
                <a:ln>
                  <a:noFill/>
                </a:ln>
                <a:solidFill>
                  <a:srgbClr val="004E7F"/>
                </a:solidFill>
                <a:effectLst/>
                <a:uLnTx/>
                <a:uFillTx/>
                <a:latin typeface="Montserrat" panose="00000500000000000000" pitchFamily="2" charset="0"/>
                <a:ea typeface="+mn-ea"/>
                <a:cs typeface="+mn-cs"/>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srgbClr val="004E7F"/>
                </a:solidFill>
                <a:latin typeface="Montserrat" panose="00000500000000000000" pitchFamily="2" charset="0"/>
              </a:rPr>
              <a:t>													</a:t>
            </a:r>
            <a:r>
              <a:rPr kumimoji="0" lang="en-US" sz="1800" b="1" i="0" u="none" strike="noStrike" kern="1200" cap="none" spc="0" normalizeH="0" baseline="0" noProof="0" dirty="0">
                <a:ln>
                  <a:noFill/>
                </a:ln>
                <a:solidFill>
                  <a:srgbClr val="004E7F"/>
                </a:solidFill>
                <a:effectLst/>
                <a:uLnTx/>
                <a:uFillTx/>
                <a:latin typeface="Montserrat" panose="00000500000000000000" pitchFamily="2" charset="0"/>
                <a:ea typeface="+mn-ea"/>
                <a:cs typeface="+mn-cs"/>
              </a:rPr>
              <a:t>											</a:t>
            </a:r>
            <a:r>
              <a:rPr kumimoji="0" lang="en-US" sz="1800" i="0" u="none" strike="noStrike" kern="1200" cap="none" spc="0" normalizeH="0" baseline="0" noProof="0" dirty="0">
                <a:ln>
                  <a:noFill/>
                </a:ln>
                <a:solidFill>
                  <a:srgbClr val="004E7F"/>
                </a:solidFill>
                <a:effectLst/>
                <a:uLnTx/>
                <a:uFillTx/>
                <a:latin typeface="Montserrat" panose="00000500000000000000" pitchFamily="2" charset="0"/>
                <a:ea typeface="+mn-ea"/>
                <a:cs typeface="+mn-cs"/>
              </a:rPr>
              <a:t>~Hubert H. Humphrey</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b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0664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801A-EA56-F350-744C-6869CD124274}"/>
              </a:ext>
            </a:extLst>
          </p:cNvPr>
          <p:cNvSpPr>
            <a:spLocks noGrp="1"/>
          </p:cNvSpPr>
          <p:nvPr>
            <p:ph type="title"/>
          </p:nvPr>
        </p:nvSpPr>
        <p:spPr>
          <a:xfrm>
            <a:off x="174171" y="-266699"/>
            <a:ext cx="8831943" cy="1074420"/>
          </a:xfrm>
        </p:spPr>
        <p:txBody>
          <a:bodyPr>
            <a:noAutofit/>
          </a:bodyPr>
          <a:lstStyle/>
          <a:p>
            <a:pPr algn="ctr"/>
            <a:r>
              <a:rPr lang="en-US" sz="2800" dirty="0"/>
              <a:t>Lessons from Marriage for Impactful Human Services</a:t>
            </a:r>
          </a:p>
        </p:txBody>
      </p:sp>
      <p:sp>
        <p:nvSpPr>
          <p:cNvPr id="3" name="Content Placeholder 2">
            <a:extLst>
              <a:ext uri="{FF2B5EF4-FFF2-40B4-BE49-F238E27FC236}">
                <a16:creationId xmlns:a16="http://schemas.microsoft.com/office/drawing/2014/main" id="{3511D2EC-683E-FBB5-E10B-2F36A26C4B4A}"/>
              </a:ext>
            </a:extLst>
          </p:cNvPr>
          <p:cNvSpPr>
            <a:spLocks noGrp="1"/>
          </p:cNvSpPr>
          <p:nvPr>
            <p:ph idx="1"/>
          </p:nvPr>
        </p:nvSpPr>
        <p:spPr/>
        <p:txBody>
          <a:bodyPr>
            <a:normAutofit fontScale="55000" lnSpcReduction="20000"/>
          </a:bodyPr>
          <a:lstStyle/>
          <a:p>
            <a:r>
              <a:rPr lang="en-US" dirty="0"/>
              <a:t>Knowledge Sharing: Know what you bring to the relationship</a:t>
            </a:r>
          </a:p>
          <a:p>
            <a:endParaRPr lang="en-US" dirty="0"/>
          </a:p>
          <a:p>
            <a:r>
              <a:rPr lang="en-US" dirty="0"/>
              <a:t>Communication:  Talk it out</a:t>
            </a:r>
          </a:p>
          <a:p>
            <a:endParaRPr lang="en-US" dirty="0"/>
          </a:p>
          <a:p>
            <a:r>
              <a:rPr lang="en-US" dirty="0"/>
              <a:t>Collaboration:  It takes two (or more) </a:t>
            </a:r>
          </a:p>
          <a:p>
            <a:endParaRPr lang="en-US" dirty="0"/>
          </a:p>
          <a:p>
            <a:r>
              <a:rPr lang="en-US" dirty="0"/>
              <a:t>Commitment:  For better or worse</a:t>
            </a:r>
          </a:p>
          <a:p>
            <a:endParaRPr lang="en-US" dirty="0"/>
          </a:p>
          <a:p>
            <a:r>
              <a:rPr lang="en-US" dirty="0"/>
              <a:t>Love:  The heart of it all</a:t>
            </a:r>
          </a:p>
          <a:p>
            <a:pPr marL="0" indent="0">
              <a:buNone/>
            </a:pPr>
            <a:endParaRPr lang="en-US" dirty="0"/>
          </a:p>
          <a:p>
            <a:r>
              <a:rPr lang="en-US" dirty="0"/>
              <a:t>Tools:  Leveraging of resources</a:t>
            </a:r>
          </a:p>
        </p:txBody>
      </p:sp>
    </p:spTree>
    <p:extLst>
      <p:ext uri="{BB962C8B-B14F-4D97-AF65-F5344CB8AC3E}">
        <p14:creationId xmlns:p14="http://schemas.microsoft.com/office/powerpoint/2010/main" val="8827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F6F8-0773-9D9B-D6E7-991CA3C454EC}"/>
              </a:ext>
            </a:extLst>
          </p:cNvPr>
          <p:cNvSpPr>
            <a:spLocks noGrp="1"/>
          </p:cNvSpPr>
          <p:nvPr>
            <p:ph type="title"/>
          </p:nvPr>
        </p:nvSpPr>
        <p:spPr/>
        <p:txBody>
          <a:bodyPr>
            <a:normAutofit fontScale="90000"/>
          </a:bodyPr>
          <a:lstStyle/>
          <a:p>
            <a:pPr algn="ctr"/>
            <a:r>
              <a:rPr lang="en-US" dirty="0"/>
              <a:t>Know What You Bring to the Relationship</a:t>
            </a:r>
          </a:p>
        </p:txBody>
      </p:sp>
      <p:sp>
        <p:nvSpPr>
          <p:cNvPr id="3" name="Content Placeholder 2">
            <a:extLst>
              <a:ext uri="{FF2B5EF4-FFF2-40B4-BE49-F238E27FC236}">
                <a16:creationId xmlns:a16="http://schemas.microsoft.com/office/drawing/2014/main" id="{EED6BD80-1079-A251-F6DE-1B5FC419625D}"/>
              </a:ext>
            </a:extLst>
          </p:cNvPr>
          <p:cNvSpPr>
            <a:spLocks noGrp="1"/>
          </p:cNvSpPr>
          <p:nvPr>
            <p:ph idx="1"/>
          </p:nvPr>
        </p:nvSpPr>
        <p:spPr/>
        <p:txBody>
          <a:bodyPr>
            <a:normAutofit/>
          </a:bodyPr>
          <a:lstStyle/>
          <a:p>
            <a:r>
              <a:rPr lang="en-US" dirty="0"/>
              <a:t>Aging and homelessness professionals each bring unique perspectives and tools.</a:t>
            </a:r>
          </a:p>
          <a:p>
            <a:endParaRPr lang="en-US" dirty="0"/>
          </a:p>
          <a:p>
            <a:r>
              <a:rPr lang="en-US" dirty="0"/>
              <a:t>Honor and leverage expertise.</a:t>
            </a:r>
          </a:p>
          <a:p>
            <a:endParaRPr lang="en-US" dirty="0"/>
          </a:p>
          <a:p>
            <a:endParaRPr lang="en-US" dirty="0"/>
          </a:p>
          <a:p>
            <a:pPr marL="0" indent="0">
              <a:buNone/>
            </a:pPr>
            <a:r>
              <a:rPr lang="en-US" sz="2000" i="1" dirty="0"/>
              <a:t>Don’t try to be everything. Know your role and trust your partner’s role.</a:t>
            </a:r>
          </a:p>
        </p:txBody>
      </p:sp>
    </p:spTree>
    <p:extLst>
      <p:ext uri="{BB962C8B-B14F-4D97-AF65-F5344CB8AC3E}">
        <p14:creationId xmlns:p14="http://schemas.microsoft.com/office/powerpoint/2010/main" val="222026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7A24-6631-12B4-A4D9-57939C7F0CFB}"/>
              </a:ext>
            </a:extLst>
          </p:cNvPr>
          <p:cNvSpPr>
            <a:spLocks noGrp="1"/>
          </p:cNvSpPr>
          <p:nvPr>
            <p:ph type="title"/>
          </p:nvPr>
        </p:nvSpPr>
        <p:spPr/>
        <p:txBody>
          <a:bodyPr/>
          <a:lstStyle/>
          <a:p>
            <a:pPr algn="ctr"/>
            <a:r>
              <a:rPr lang="en-US" dirty="0"/>
              <a:t>Talk it Out</a:t>
            </a:r>
          </a:p>
        </p:txBody>
      </p:sp>
      <p:sp>
        <p:nvSpPr>
          <p:cNvPr id="3" name="Content Placeholder 2">
            <a:extLst>
              <a:ext uri="{FF2B5EF4-FFF2-40B4-BE49-F238E27FC236}">
                <a16:creationId xmlns:a16="http://schemas.microsoft.com/office/drawing/2014/main" id="{615CB155-B27D-F86E-733D-96549DF12612}"/>
              </a:ext>
            </a:extLst>
          </p:cNvPr>
          <p:cNvSpPr>
            <a:spLocks noGrp="1"/>
          </p:cNvSpPr>
          <p:nvPr>
            <p:ph idx="1"/>
          </p:nvPr>
        </p:nvSpPr>
        <p:spPr/>
        <p:txBody>
          <a:bodyPr/>
          <a:lstStyle/>
          <a:p>
            <a:r>
              <a:rPr lang="en-US" dirty="0"/>
              <a:t>Build structures for regular, honest and transparent communication across sectors.</a:t>
            </a:r>
          </a:p>
          <a:p>
            <a:pPr marL="0" indent="0">
              <a:buNone/>
            </a:pPr>
            <a:endParaRPr lang="en-US" dirty="0"/>
          </a:p>
          <a:p>
            <a:r>
              <a:rPr lang="en-US" dirty="0"/>
              <a:t>Communication is key.</a:t>
            </a:r>
          </a:p>
          <a:p>
            <a:pPr marL="0" indent="0">
              <a:buNone/>
            </a:pPr>
            <a:endParaRPr lang="en-US" sz="2000" dirty="0"/>
          </a:p>
          <a:p>
            <a:endParaRPr lang="en-US" sz="2000" dirty="0"/>
          </a:p>
          <a:p>
            <a:pPr marL="0" indent="0" algn="ctr">
              <a:buNone/>
            </a:pPr>
            <a:r>
              <a:rPr lang="en-US" sz="2000" i="1" dirty="0"/>
              <a:t> Connection builds collaboration.</a:t>
            </a:r>
          </a:p>
        </p:txBody>
      </p:sp>
    </p:spTree>
    <p:extLst>
      <p:ext uri="{BB962C8B-B14F-4D97-AF65-F5344CB8AC3E}">
        <p14:creationId xmlns:p14="http://schemas.microsoft.com/office/powerpoint/2010/main" val="90435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The National Alliance to End Homelessness</a:t>
            </a:r>
            <a:br>
              <a:rPr lang="en-US" sz="3200" dirty="0"/>
            </a:br>
            <a:r>
              <a:rPr lang="en-US" sz="3200" dirty="0"/>
              <a:t>(The Alliance)</a:t>
            </a:r>
          </a:p>
        </p:txBody>
      </p:sp>
      <p:sp>
        <p:nvSpPr>
          <p:cNvPr id="3" name="Content Placeholder 2"/>
          <p:cNvSpPr>
            <a:spLocks noGrp="1"/>
          </p:cNvSpPr>
          <p:nvPr>
            <p:ph idx="1"/>
          </p:nvPr>
        </p:nvSpPr>
        <p:spPr>
          <a:xfrm>
            <a:off x="457200" y="945931"/>
            <a:ext cx="8229600" cy="3272603"/>
          </a:xfrm>
        </p:spPr>
        <p:txBody>
          <a:bodyPr vert="horz" lIns="91440" tIns="45720" rIns="91440" bIns="45720" rtlCol="0" anchor="t">
            <a:normAutofit/>
          </a:bodyPr>
          <a:lstStyle/>
          <a:p>
            <a:pPr>
              <a:buFont typeface="Wingdings" panose="05000000000000000000" pitchFamily="2" charset="2"/>
              <a:buChar char="Ø"/>
            </a:pPr>
            <a:endParaRPr lang="en-US" dirty="0">
              <a:solidFill>
                <a:srgbClr val="3B3A3D"/>
              </a:solidFill>
            </a:endParaRPr>
          </a:p>
          <a:p>
            <a:pPr>
              <a:buFont typeface="Wingdings" panose="05000000000000000000" pitchFamily="2" charset="2"/>
              <a:buChar char="Ø"/>
            </a:pPr>
            <a:r>
              <a:rPr lang="en-US" dirty="0">
                <a:solidFill>
                  <a:srgbClr val="3B3A3D"/>
                </a:solidFill>
              </a:rPr>
              <a:t>F</a:t>
            </a:r>
            <a:r>
              <a:rPr lang="en-US" b="0" i="0" dirty="0">
                <a:solidFill>
                  <a:srgbClr val="3B3A3D"/>
                </a:solidFill>
                <a:effectLst/>
              </a:rPr>
              <a:t>ounded in 1983 by a group of concerned citizens determined to meet the emergency needs of the nation’s then-emerging population of homeless people.</a:t>
            </a:r>
          </a:p>
          <a:p>
            <a:pPr>
              <a:buFont typeface="Wingdings" panose="05000000000000000000" pitchFamily="2" charset="2"/>
              <a:buChar char="Ø"/>
            </a:pPr>
            <a:endParaRPr lang="en-US" b="0" i="0" dirty="0">
              <a:solidFill>
                <a:srgbClr val="3B3A3D"/>
              </a:solidFill>
              <a:effectLst/>
            </a:endParaRPr>
          </a:p>
          <a:p>
            <a:pPr>
              <a:buFont typeface="Wingdings" panose="05000000000000000000" pitchFamily="2" charset="2"/>
              <a:buChar char="Ø"/>
            </a:pPr>
            <a:r>
              <a:rPr lang="en-US" b="0" i="0" dirty="0">
                <a:solidFill>
                  <a:srgbClr val="3B3A3D"/>
                </a:solidFill>
                <a:effectLst/>
              </a:rPr>
              <a:t>A nonpartisan, nonprofit organization whose sole purpose is to end homelessness in the United States. </a:t>
            </a:r>
          </a:p>
        </p:txBody>
      </p:sp>
    </p:spTree>
    <p:extLst>
      <p:ext uri="{BB962C8B-B14F-4D97-AF65-F5344CB8AC3E}">
        <p14:creationId xmlns:p14="http://schemas.microsoft.com/office/powerpoint/2010/main" val="1961546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653E-BAEA-0B63-1EE3-7B019DB39585}"/>
              </a:ext>
            </a:extLst>
          </p:cNvPr>
          <p:cNvSpPr>
            <a:spLocks noGrp="1"/>
          </p:cNvSpPr>
          <p:nvPr>
            <p:ph type="title"/>
          </p:nvPr>
        </p:nvSpPr>
        <p:spPr/>
        <p:txBody>
          <a:bodyPr/>
          <a:lstStyle/>
          <a:p>
            <a:pPr algn="ctr"/>
            <a:r>
              <a:rPr lang="en-US" dirty="0"/>
              <a:t>It Takes Two (or more!)</a:t>
            </a:r>
          </a:p>
        </p:txBody>
      </p:sp>
      <p:sp>
        <p:nvSpPr>
          <p:cNvPr id="3" name="Content Placeholder 2">
            <a:extLst>
              <a:ext uri="{FF2B5EF4-FFF2-40B4-BE49-F238E27FC236}">
                <a16:creationId xmlns:a16="http://schemas.microsoft.com/office/drawing/2014/main" id="{E7ECDD0D-FCF9-1352-4229-9D5AF4E93863}"/>
              </a:ext>
            </a:extLst>
          </p:cNvPr>
          <p:cNvSpPr>
            <a:spLocks noGrp="1"/>
          </p:cNvSpPr>
          <p:nvPr>
            <p:ph idx="1"/>
          </p:nvPr>
        </p:nvSpPr>
        <p:spPr/>
        <p:txBody>
          <a:bodyPr>
            <a:normAutofit fontScale="85000" lnSpcReduction="10000"/>
          </a:bodyPr>
          <a:lstStyle/>
          <a:p>
            <a:r>
              <a:rPr lang="en-US" dirty="0"/>
              <a:t>No single agency or professional can “solve” homelessness or aging challenges alone.</a:t>
            </a:r>
          </a:p>
          <a:p>
            <a:endParaRPr lang="en-US" dirty="0"/>
          </a:p>
          <a:p>
            <a:pPr marL="228600" marR="0" lvl="0" indent="-228600" algn="l" defTabSz="457200" rtl="0" eaLnBrk="1" fontAlgn="auto" latinLnBrk="0" hangingPunct="1">
              <a:lnSpc>
                <a:spcPct val="90000"/>
              </a:lnSpc>
              <a:spcBef>
                <a:spcPts val="1000"/>
              </a:spcBef>
              <a:spcAft>
                <a:spcPts val="0"/>
              </a:spcAft>
              <a:buClr>
                <a:srgbClr val="0076A8"/>
              </a:buClr>
              <a:buSzTx/>
              <a:buFont typeface="Arial" charset="0"/>
              <a:buChar char="•"/>
              <a:tabLst/>
              <a:defRPr/>
            </a:pPr>
            <a:r>
              <a:rPr kumimoji="0" lang="en-US" sz="2400" b="0" i="0" u="none" strike="noStrike" kern="1200" cap="none" spc="0" normalizeH="0" baseline="0" noProof="0" dirty="0">
                <a:ln>
                  <a:noFill/>
                </a:ln>
                <a:solidFill>
                  <a:srgbClr val="002B49"/>
                </a:solidFill>
                <a:effectLst/>
                <a:uLnTx/>
                <a:uFillTx/>
                <a:latin typeface="Arial"/>
                <a:ea typeface="+mn-ea"/>
                <a:cs typeface="+mn-cs"/>
              </a:rPr>
              <a:t>We need true inter-agency partnerships, not just MOUs or referrals.</a:t>
            </a:r>
          </a:p>
          <a:p>
            <a:pPr marL="228600" marR="0" lvl="0" indent="-228600" algn="l" defTabSz="457200" rtl="0" eaLnBrk="1" fontAlgn="auto" latinLnBrk="0" hangingPunct="1">
              <a:lnSpc>
                <a:spcPct val="90000"/>
              </a:lnSpc>
              <a:spcBef>
                <a:spcPts val="1000"/>
              </a:spcBef>
              <a:spcAft>
                <a:spcPts val="0"/>
              </a:spcAft>
              <a:buClr>
                <a:srgbClr val="0076A8"/>
              </a:buClr>
              <a:buSzTx/>
              <a:buFont typeface="Arial" charset="0"/>
              <a:buChar char="•"/>
              <a:tabLst/>
              <a:defRPr/>
            </a:pPr>
            <a:endParaRPr kumimoji="0" lang="en-US" sz="2400" b="0" i="0" u="none" strike="noStrike" kern="1200" cap="none" spc="0" normalizeH="0" baseline="0" noProof="0" dirty="0">
              <a:ln>
                <a:noFill/>
              </a:ln>
              <a:solidFill>
                <a:srgbClr val="002B49"/>
              </a:solidFill>
              <a:effectLst/>
              <a:uLnTx/>
              <a:uFillTx/>
              <a:latin typeface="Arial"/>
              <a:ea typeface="+mn-ea"/>
              <a:cs typeface="+mn-cs"/>
            </a:endParaRPr>
          </a:p>
          <a:p>
            <a:pPr marL="228600" marR="0" lvl="0" indent="-228600" algn="l" defTabSz="457200" rtl="0" eaLnBrk="1" fontAlgn="auto" latinLnBrk="0" hangingPunct="1">
              <a:lnSpc>
                <a:spcPct val="90000"/>
              </a:lnSpc>
              <a:spcBef>
                <a:spcPts val="1000"/>
              </a:spcBef>
              <a:spcAft>
                <a:spcPts val="0"/>
              </a:spcAft>
              <a:buClr>
                <a:srgbClr val="0076A8"/>
              </a:buClr>
              <a:buSzTx/>
              <a:buFont typeface="Arial" charset="0"/>
              <a:buChar char="•"/>
              <a:tabLst/>
              <a:defRPr/>
            </a:pPr>
            <a:r>
              <a:rPr kumimoji="0" lang="en-US" sz="2400" b="0" i="0" u="none" strike="noStrike" kern="1200" cap="none" spc="0" normalizeH="0" baseline="0" noProof="0" dirty="0">
                <a:ln>
                  <a:noFill/>
                </a:ln>
                <a:solidFill>
                  <a:srgbClr val="002B49"/>
                </a:solidFill>
                <a:effectLst/>
                <a:uLnTx/>
                <a:uFillTx/>
                <a:latin typeface="Arial"/>
                <a:ea typeface="+mn-ea"/>
                <a:cs typeface="+mn-cs"/>
              </a:rPr>
              <a:t>Partnership means shared goals, mutual respect and accountability.</a:t>
            </a:r>
          </a:p>
          <a:p>
            <a:pPr marL="228600" marR="0" lvl="0" indent="-228600" algn="l" defTabSz="457200" rtl="0" eaLnBrk="1" fontAlgn="auto" latinLnBrk="0" hangingPunct="1">
              <a:lnSpc>
                <a:spcPct val="90000"/>
              </a:lnSpc>
              <a:spcBef>
                <a:spcPts val="1000"/>
              </a:spcBef>
              <a:spcAft>
                <a:spcPts val="0"/>
              </a:spcAft>
              <a:buClr>
                <a:srgbClr val="0076A8"/>
              </a:buClr>
              <a:buSzTx/>
              <a:buFont typeface="Arial" charset="0"/>
              <a:buChar char="•"/>
              <a:tabLst/>
              <a:defRPr/>
            </a:pPr>
            <a:endParaRPr kumimoji="0" lang="en-US" sz="2400" b="0" i="0" u="none" strike="noStrike" kern="1200" cap="none" spc="0" normalizeH="0" baseline="0" noProof="0" dirty="0">
              <a:ln>
                <a:noFill/>
              </a:ln>
              <a:solidFill>
                <a:srgbClr val="002B49"/>
              </a:solidFill>
              <a:effectLst/>
              <a:uLnTx/>
              <a:uFillTx/>
              <a:latin typeface="Arial"/>
              <a:ea typeface="+mn-ea"/>
              <a:cs typeface="+mn-cs"/>
            </a:endParaRPr>
          </a:p>
          <a:p>
            <a:pPr marL="0" marR="0" lvl="0" indent="0" algn="ctr" defTabSz="457200" rtl="0" eaLnBrk="1" fontAlgn="auto" latinLnBrk="0" hangingPunct="1">
              <a:lnSpc>
                <a:spcPct val="90000"/>
              </a:lnSpc>
              <a:spcBef>
                <a:spcPts val="1000"/>
              </a:spcBef>
              <a:spcAft>
                <a:spcPts val="0"/>
              </a:spcAft>
              <a:buClr>
                <a:srgbClr val="0076A8"/>
              </a:buClr>
              <a:buSzTx/>
              <a:buFont typeface="Arial" charset="0"/>
              <a:buNone/>
              <a:tabLst/>
              <a:defRPr/>
            </a:pPr>
            <a:r>
              <a:rPr kumimoji="0" lang="en-US" sz="2000" b="0" i="1" u="none" strike="noStrike" kern="1200" cap="none" spc="0" normalizeH="0" baseline="0" noProof="0" dirty="0">
                <a:ln>
                  <a:noFill/>
                </a:ln>
                <a:solidFill>
                  <a:srgbClr val="002B49"/>
                </a:solidFill>
                <a:effectLst/>
                <a:uLnTx/>
                <a:uFillTx/>
                <a:latin typeface="Arial"/>
                <a:ea typeface="+mn-ea"/>
                <a:cs typeface="+mn-cs"/>
              </a:rPr>
              <a:t>Real change happens when we work in unison</a:t>
            </a:r>
            <a:endParaRPr lang="en-US" dirty="0"/>
          </a:p>
        </p:txBody>
      </p:sp>
    </p:spTree>
    <p:extLst>
      <p:ext uri="{BB962C8B-B14F-4D97-AF65-F5344CB8AC3E}">
        <p14:creationId xmlns:p14="http://schemas.microsoft.com/office/powerpoint/2010/main" val="367907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0CA4-47AF-F02D-D354-CBDB172B2AB8}"/>
              </a:ext>
            </a:extLst>
          </p:cNvPr>
          <p:cNvSpPr>
            <a:spLocks noGrp="1"/>
          </p:cNvSpPr>
          <p:nvPr>
            <p:ph type="title"/>
          </p:nvPr>
        </p:nvSpPr>
        <p:spPr/>
        <p:txBody>
          <a:bodyPr/>
          <a:lstStyle/>
          <a:p>
            <a:pPr algn="ctr"/>
            <a:r>
              <a:rPr lang="en-US" dirty="0"/>
              <a:t>For the Better</a:t>
            </a:r>
          </a:p>
        </p:txBody>
      </p:sp>
      <p:sp>
        <p:nvSpPr>
          <p:cNvPr id="3" name="Content Placeholder 2">
            <a:extLst>
              <a:ext uri="{FF2B5EF4-FFF2-40B4-BE49-F238E27FC236}">
                <a16:creationId xmlns:a16="http://schemas.microsoft.com/office/drawing/2014/main" id="{DB416075-A8BD-6CCA-0795-331DA2134B87}"/>
              </a:ext>
            </a:extLst>
          </p:cNvPr>
          <p:cNvSpPr>
            <a:spLocks noGrp="1"/>
          </p:cNvSpPr>
          <p:nvPr>
            <p:ph idx="1"/>
          </p:nvPr>
        </p:nvSpPr>
        <p:spPr/>
        <p:txBody>
          <a:bodyPr>
            <a:normAutofit/>
          </a:bodyPr>
          <a:lstStyle/>
          <a:p>
            <a:r>
              <a:rPr lang="en-US" dirty="0"/>
              <a:t>Show up…don’t check out.</a:t>
            </a:r>
          </a:p>
          <a:p>
            <a:pPr marL="0" indent="0">
              <a:buNone/>
            </a:pPr>
            <a:endParaRPr lang="en-US" dirty="0"/>
          </a:p>
          <a:p>
            <a:r>
              <a:rPr lang="en-US" dirty="0"/>
              <a:t>Commit to your clients and to the long game…system change, housing first, aging in place, equity.</a:t>
            </a:r>
          </a:p>
          <a:p>
            <a:endParaRPr lang="en-US" dirty="0"/>
          </a:p>
          <a:p>
            <a:endParaRPr lang="en-US" dirty="0"/>
          </a:p>
          <a:p>
            <a:pPr marL="0" indent="0" algn="ctr">
              <a:buNone/>
            </a:pPr>
            <a:r>
              <a:rPr lang="en-US" sz="2000" i="1" dirty="0"/>
              <a:t>No quick fixes, in it for the long haul…for better</a:t>
            </a:r>
          </a:p>
        </p:txBody>
      </p:sp>
    </p:spTree>
    <p:extLst>
      <p:ext uri="{BB962C8B-B14F-4D97-AF65-F5344CB8AC3E}">
        <p14:creationId xmlns:p14="http://schemas.microsoft.com/office/powerpoint/2010/main" val="218956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F3A6-7840-002C-BC0D-13ABE9E6F26E}"/>
              </a:ext>
            </a:extLst>
          </p:cNvPr>
          <p:cNvSpPr>
            <a:spLocks noGrp="1"/>
          </p:cNvSpPr>
          <p:nvPr>
            <p:ph type="title"/>
          </p:nvPr>
        </p:nvSpPr>
        <p:spPr>
          <a:xfrm>
            <a:off x="457200" y="99061"/>
            <a:ext cx="8229600" cy="746760"/>
          </a:xfrm>
        </p:spPr>
        <p:txBody>
          <a:bodyPr>
            <a:normAutofit/>
          </a:bodyPr>
          <a:lstStyle/>
          <a:p>
            <a:pPr algn="ctr"/>
            <a:r>
              <a:rPr lang="en-US" sz="3200" dirty="0"/>
              <a:t>Love</a:t>
            </a:r>
          </a:p>
        </p:txBody>
      </p:sp>
      <p:sp>
        <p:nvSpPr>
          <p:cNvPr id="3" name="Content Placeholder 2">
            <a:extLst>
              <a:ext uri="{FF2B5EF4-FFF2-40B4-BE49-F238E27FC236}">
                <a16:creationId xmlns:a16="http://schemas.microsoft.com/office/drawing/2014/main" id="{D61ADC38-2552-CAFC-7446-214DFE78A50E}"/>
              </a:ext>
            </a:extLst>
          </p:cNvPr>
          <p:cNvSpPr>
            <a:spLocks noGrp="1"/>
          </p:cNvSpPr>
          <p:nvPr>
            <p:ph idx="1"/>
          </p:nvPr>
        </p:nvSpPr>
        <p:spPr>
          <a:xfrm>
            <a:off x="0" y="1127761"/>
            <a:ext cx="9144000" cy="3090774"/>
          </a:xfrm>
        </p:spPr>
        <p:txBody>
          <a:bodyPr>
            <a:normAutofit fontScale="47500" lnSpcReduction="20000"/>
          </a:bodyPr>
          <a:lstStyle/>
          <a:p>
            <a:r>
              <a:rPr lang="en-US" sz="5000" dirty="0"/>
              <a:t>Means compassion, dignity, respect and the belief that every person is worthy of safety, care and connection</a:t>
            </a:r>
            <a:r>
              <a:rPr lang="en-US" sz="4600" dirty="0"/>
              <a:t>.</a:t>
            </a:r>
          </a:p>
          <a:p>
            <a:endParaRPr lang="en-US" sz="4600" dirty="0"/>
          </a:p>
          <a:p>
            <a:pPr marL="0" indent="0">
              <a:buNone/>
            </a:pPr>
            <a:endParaRPr lang="en-US" sz="4600" dirty="0"/>
          </a:p>
          <a:p>
            <a:r>
              <a:rPr lang="en-US" sz="4600" dirty="0"/>
              <a:t>We need integrated approaches that see the whole person rather than a category.</a:t>
            </a:r>
          </a:p>
          <a:p>
            <a:endParaRPr lang="en-US" dirty="0"/>
          </a:p>
          <a:p>
            <a:endParaRPr lang="en-US" dirty="0"/>
          </a:p>
          <a:p>
            <a:endParaRPr lang="en-US" dirty="0"/>
          </a:p>
          <a:p>
            <a:pPr marL="0" indent="0" algn="ctr">
              <a:buNone/>
            </a:pPr>
            <a:r>
              <a:rPr lang="en-US" sz="4200" i="1" dirty="0"/>
              <a:t>Love is not a soft skill; it’s a powerful tool of human connection.</a:t>
            </a:r>
          </a:p>
        </p:txBody>
      </p:sp>
    </p:spTree>
    <p:extLst>
      <p:ext uri="{BB962C8B-B14F-4D97-AF65-F5344CB8AC3E}">
        <p14:creationId xmlns:p14="http://schemas.microsoft.com/office/powerpoint/2010/main" val="2084810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9267-1BD8-927F-8A8F-BA212D1F7737}"/>
              </a:ext>
            </a:extLst>
          </p:cNvPr>
          <p:cNvSpPr>
            <a:spLocks noGrp="1"/>
          </p:cNvSpPr>
          <p:nvPr>
            <p:ph type="title"/>
          </p:nvPr>
        </p:nvSpPr>
        <p:spPr/>
        <p:txBody>
          <a:bodyPr>
            <a:normAutofit/>
          </a:bodyPr>
          <a:lstStyle/>
          <a:p>
            <a:pPr algn="ctr"/>
            <a:r>
              <a:rPr lang="en-US" sz="3200" dirty="0"/>
              <a:t>Knowledge Sharing</a:t>
            </a:r>
          </a:p>
        </p:txBody>
      </p:sp>
      <p:sp>
        <p:nvSpPr>
          <p:cNvPr id="3" name="Content Placeholder 2">
            <a:extLst>
              <a:ext uri="{FF2B5EF4-FFF2-40B4-BE49-F238E27FC236}">
                <a16:creationId xmlns:a16="http://schemas.microsoft.com/office/drawing/2014/main" id="{C9B5E93C-FBA1-66B9-4D24-C8DDF98FCDB4}"/>
              </a:ext>
            </a:extLst>
          </p:cNvPr>
          <p:cNvSpPr>
            <a:spLocks noGrp="1"/>
          </p:cNvSpPr>
          <p:nvPr>
            <p:ph idx="1"/>
          </p:nvPr>
        </p:nvSpPr>
        <p:spPr/>
        <p:txBody>
          <a:bodyPr>
            <a:normAutofit lnSpcReduction="10000"/>
          </a:bodyPr>
          <a:lstStyle/>
          <a:p>
            <a:r>
              <a:rPr lang="en-US" dirty="0">
                <a:hlinkClick r:id="rId2"/>
              </a:rPr>
              <a:t>Housing and Services Resource Center</a:t>
            </a:r>
            <a:endParaRPr lang="en-US" dirty="0"/>
          </a:p>
          <a:p>
            <a:pPr lvl="1"/>
            <a:r>
              <a:rPr lang="en-US" dirty="0"/>
              <a:t>Created to serve people working in organizations and systems that provide housing, homelessness, health, independent living, and other supportive services that help people live successfully and stably in the community</a:t>
            </a:r>
          </a:p>
          <a:p>
            <a:r>
              <a:rPr lang="en-US" dirty="0">
                <a:hlinkClick r:id="rId3"/>
              </a:rPr>
              <a:t>Housing and Services Partnership Accelerator </a:t>
            </a:r>
            <a:endParaRPr lang="en-US" dirty="0"/>
          </a:p>
          <a:p>
            <a:pPr lvl="1"/>
            <a:r>
              <a:rPr lang="en-US" dirty="0"/>
              <a:t>Created to help states improve collaboration and leverage new flexibilities and funding to reduce homelessness by addressing health-related social needs, such as housing-related services</a:t>
            </a:r>
          </a:p>
          <a:p>
            <a:endParaRPr lang="en-US" dirty="0"/>
          </a:p>
        </p:txBody>
      </p:sp>
    </p:spTree>
    <p:extLst>
      <p:ext uri="{BB962C8B-B14F-4D97-AF65-F5344CB8AC3E}">
        <p14:creationId xmlns:p14="http://schemas.microsoft.com/office/powerpoint/2010/main" val="410682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77D7-D822-D086-B7F7-E068AE227334}"/>
              </a:ext>
            </a:extLst>
          </p:cNvPr>
          <p:cNvSpPr>
            <a:spLocks noGrp="1"/>
          </p:cNvSpPr>
          <p:nvPr>
            <p:ph type="title"/>
          </p:nvPr>
        </p:nvSpPr>
        <p:spPr/>
        <p:txBody>
          <a:bodyPr>
            <a:normAutofit/>
          </a:bodyPr>
          <a:lstStyle/>
          <a:p>
            <a:pPr algn="ctr"/>
            <a:r>
              <a:rPr lang="en-US" sz="3200" dirty="0"/>
              <a:t>Collaboration</a:t>
            </a:r>
          </a:p>
        </p:txBody>
      </p:sp>
      <p:sp>
        <p:nvSpPr>
          <p:cNvPr id="3" name="Content Placeholder 2">
            <a:extLst>
              <a:ext uri="{FF2B5EF4-FFF2-40B4-BE49-F238E27FC236}">
                <a16:creationId xmlns:a16="http://schemas.microsoft.com/office/drawing/2014/main" id="{9971FCED-7B7D-0E1F-B963-61837792048F}"/>
              </a:ext>
            </a:extLst>
          </p:cNvPr>
          <p:cNvSpPr>
            <a:spLocks noGrp="1"/>
          </p:cNvSpPr>
          <p:nvPr>
            <p:ph idx="1"/>
          </p:nvPr>
        </p:nvSpPr>
        <p:spPr>
          <a:xfrm>
            <a:off x="457200" y="1200151"/>
            <a:ext cx="8229600" cy="3204209"/>
          </a:xfrm>
        </p:spPr>
        <p:txBody>
          <a:bodyPr>
            <a:normAutofit fontScale="62500" lnSpcReduction="20000"/>
          </a:bodyPr>
          <a:lstStyle/>
          <a:p>
            <a:pPr algn="l">
              <a:buFont typeface="Arial" panose="020B0604020202020204" pitchFamily="34" charset="0"/>
              <a:buChar char="•"/>
            </a:pPr>
            <a:r>
              <a:rPr lang="en-US" sz="2600" b="0" i="0" u="sng" dirty="0">
                <a:solidFill>
                  <a:srgbClr val="1F1F1F"/>
                </a:solidFill>
                <a:effectLst/>
                <a:highlight>
                  <a:srgbClr val="FFFFFF"/>
                </a:highlight>
                <a:hlinkClick r:id="rId2"/>
              </a:rPr>
              <a:t>The Alliance for Aging, Inc</a:t>
            </a:r>
            <a:r>
              <a:rPr lang="en-US" sz="2600" b="0" i="0" dirty="0">
                <a:solidFill>
                  <a:srgbClr val="1F1F1F"/>
                </a:solidFill>
                <a:effectLst/>
                <a:highlight>
                  <a:srgbClr val="FFFFFF"/>
                </a:highlight>
              </a:rPr>
              <a:t>., in Miami, Florida, initiated communication with the Miami-Dade County Homeless Trust and providers of emergency shelter and housing to improve access to services available through the Aging Network.  Coordination has increased bidirectional referrals to improve access to housing, Medicaid, and long-term services and supports for people at risk of or experiencing homelessness</a:t>
            </a:r>
            <a:r>
              <a:rPr lang="en-US" b="0" i="0" dirty="0">
                <a:solidFill>
                  <a:srgbClr val="1F1F1F"/>
                </a:solidFill>
                <a:effectLst/>
                <a:highlight>
                  <a:srgbClr val="FFFFFF"/>
                </a:highlight>
              </a:rPr>
              <a:t>.</a:t>
            </a:r>
          </a:p>
          <a:p>
            <a:pPr algn="l">
              <a:buFont typeface="Arial" panose="020B0604020202020204" pitchFamily="34" charset="0"/>
              <a:buChar char="•"/>
            </a:pPr>
            <a:endParaRPr lang="en-US" b="0" i="0" dirty="0">
              <a:solidFill>
                <a:srgbClr val="1F1F1F"/>
              </a:solidFill>
              <a:effectLst/>
              <a:highlight>
                <a:srgbClr val="FFFFFF"/>
              </a:highlight>
            </a:endParaRPr>
          </a:p>
          <a:p>
            <a:pPr algn="l">
              <a:buFont typeface="Arial" panose="020B0604020202020204" pitchFamily="34" charset="0"/>
              <a:buChar char="•"/>
            </a:pPr>
            <a:r>
              <a:rPr lang="en-US" sz="2600" dirty="0">
                <a:effectLst/>
                <a:ea typeface="Aptos" panose="020B0004020202020204" pitchFamily="34" charset="0"/>
                <a:cs typeface="Aptos" panose="020B0004020202020204" pitchFamily="34" charset="0"/>
                <a:hlinkClick r:id="rId3"/>
              </a:rPr>
              <a:t>AAA Region One</a:t>
            </a:r>
            <a:r>
              <a:rPr lang="en-US" sz="2600" dirty="0">
                <a:effectLst/>
                <a:ea typeface="Aptos" panose="020B0004020202020204" pitchFamily="34" charset="0"/>
                <a:cs typeface="Aptos" panose="020B0004020202020204" pitchFamily="34" charset="0"/>
              </a:rPr>
              <a:t> and the </a:t>
            </a:r>
            <a:r>
              <a:rPr lang="en-US" sz="2600" dirty="0">
                <a:effectLst/>
                <a:ea typeface="Aptos" panose="020B0004020202020204" pitchFamily="34" charset="0"/>
                <a:cs typeface="Aptos" panose="020B0004020202020204" pitchFamily="34" charset="0"/>
                <a:hlinkClick r:id="rId4"/>
              </a:rPr>
              <a:t>Justacenter</a:t>
            </a:r>
            <a:r>
              <a:rPr lang="en-US" sz="2600" dirty="0">
                <a:effectLst/>
                <a:ea typeface="Aptos" panose="020B0004020202020204" pitchFamily="34" charset="0"/>
                <a:cs typeface="Aptos" panose="020B0004020202020204" pitchFamily="34" charset="0"/>
              </a:rPr>
              <a:t> in Phoenix, Arizona are major partners in a daytime shelter for adults aged 55 and older who are experiencing homelessness.</a:t>
            </a:r>
          </a:p>
          <a:p>
            <a:pPr algn="l">
              <a:buFont typeface="Arial" panose="020B0604020202020204" pitchFamily="34" charset="0"/>
              <a:buChar char="•"/>
            </a:pPr>
            <a:endParaRPr lang="en-US" sz="1800" dirty="0">
              <a:effectLst/>
              <a:latin typeface="Verdana" panose="020B0604030504040204" pitchFamily="34" charset="0"/>
              <a:ea typeface="Aptos" panose="020B0004020202020204" pitchFamily="34" charset="0"/>
              <a:cs typeface="Aptos" panose="020B0004020202020204" pitchFamily="34" charset="0"/>
            </a:endParaRPr>
          </a:p>
          <a:p>
            <a:pPr algn="l">
              <a:buFont typeface="Arial" panose="020B0604020202020204" pitchFamily="34" charset="0"/>
              <a:buChar char="•"/>
            </a:pPr>
            <a:r>
              <a:rPr lang="en-US" u="sng" dirty="0">
                <a:solidFill>
                  <a:srgbClr val="1F1F1F"/>
                </a:solidFill>
                <a:highlight>
                  <a:srgbClr val="FFFFFF"/>
                </a:highlight>
                <a:latin typeface="Georgia" panose="02040502050405020303" pitchFamily="18" charset="0"/>
                <a:hlinkClick r:id="rId5"/>
              </a:rPr>
              <a:t>San Diego County’s AAA and Serving Seniors </a:t>
            </a:r>
            <a:r>
              <a:rPr lang="en-US" b="0" i="0" dirty="0">
                <a:solidFill>
                  <a:srgbClr val="1F1F1F"/>
                </a:solidFill>
                <a:effectLst/>
                <a:highlight>
                  <a:srgbClr val="FFFFFF"/>
                </a:highlight>
                <a:latin typeface="Georgia" panose="02040502050405020303" pitchFamily="18" charset="0"/>
              </a:rPr>
              <a:t> </a:t>
            </a:r>
            <a:r>
              <a:rPr lang="en-US" sz="2600" b="0" i="0" dirty="0">
                <a:solidFill>
                  <a:srgbClr val="1F1F1F"/>
                </a:solidFill>
                <a:effectLst/>
                <a:highlight>
                  <a:srgbClr val="FFFFFF"/>
                </a:highlight>
              </a:rPr>
              <a:t>studied local needs and then created a series of trainings on aging issues for several hundred homelessness service providers. Other collaborative projects include prevention programs, such as rental subsidies, and they are exploring ways to provide both assistance with activities of daily living and age-friendly features in shelters.</a:t>
            </a:r>
          </a:p>
          <a:p>
            <a:endParaRPr lang="en-US" dirty="0"/>
          </a:p>
        </p:txBody>
      </p:sp>
    </p:spTree>
    <p:extLst>
      <p:ext uri="{BB962C8B-B14F-4D97-AF65-F5344CB8AC3E}">
        <p14:creationId xmlns:p14="http://schemas.microsoft.com/office/powerpoint/2010/main" val="296469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48B8-8D0B-84F1-34CA-CC39B9F21220}"/>
              </a:ext>
            </a:extLst>
          </p:cNvPr>
          <p:cNvSpPr>
            <a:spLocks noGrp="1"/>
          </p:cNvSpPr>
          <p:nvPr>
            <p:ph type="title"/>
          </p:nvPr>
        </p:nvSpPr>
        <p:spPr/>
        <p:txBody>
          <a:bodyPr>
            <a:normAutofit/>
          </a:bodyPr>
          <a:lstStyle/>
          <a:p>
            <a:pPr algn="ctr"/>
            <a:r>
              <a:rPr lang="en-US" sz="3200" dirty="0"/>
              <a:t>Commitment</a:t>
            </a:r>
          </a:p>
        </p:txBody>
      </p:sp>
      <p:sp>
        <p:nvSpPr>
          <p:cNvPr id="3" name="Content Placeholder 2">
            <a:extLst>
              <a:ext uri="{FF2B5EF4-FFF2-40B4-BE49-F238E27FC236}">
                <a16:creationId xmlns:a16="http://schemas.microsoft.com/office/drawing/2014/main" id="{A8A696E3-A34D-65D9-74A6-F6EC01E015E6}"/>
              </a:ext>
            </a:extLst>
          </p:cNvPr>
          <p:cNvSpPr>
            <a:spLocks noGrp="1"/>
          </p:cNvSpPr>
          <p:nvPr>
            <p:ph idx="1"/>
          </p:nvPr>
        </p:nvSpPr>
        <p:spPr/>
        <p:txBody>
          <a:bodyPr>
            <a:normAutofit fontScale="85000" lnSpcReduction="10000"/>
          </a:bodyPr>
          <a:lstStyle/>
          <a:p>
            <a:r>
              <a:rPr lang="en-US" sz="2000" dirty="0">
                <a:hlinkClick r:id="rId2"/>
              </a:rPr>
              <a:t>All In Federal Strategic Plan on Homelessness</a:t>
            </a:r>
            <a:endParaRPr lang="en-US" sz="2000" dirty="0"/>
          </a:p>
          <a:p>
            <a:endParaRPr lang="en-US" sz="2000" dirty="0"/>
          </a:p>
          <a:p>
            <a:r>
              <a:rPr lang="en-US" sz="2000" dirty="0">
                <a:hlinkClick r:id="rId3"/>
              </a:rPr>
              <a:t>Multi-Sector Plan on Aging</a:t>
            </a:r>
            <a:endParaRPr lang="en-US" sz="2000" dirty="0"/>
          </a:p>
          <a:p>
            <a:endParaRPr lang="en-US" sz="2000" dirty="0"/>
          </a:p>
          <a:p>
            <a:r>
              <a:rPr lang="en-US" sz="2000" dirty="0">
                <a:hlinkClick r:id="rId4"/>
              </a:rPr>
              <a:t>Strategic Framework for National Plan on Aging</a:t>
            </a:r>
            <a:endParaRPr lang="en-US" sz="2000" dirty="0"/>
          </a:p>
          <a:p>
            <a:endParaRPr lang="en-US" sz="2000" dirty="0"/>
          </a:p>
          <a:p>
            <a:r>
              <a:rPr lang="en-US" sz="2000" dirty="0">
                <a:hlinkClick r:id="rId5"/>
              </a:rPr>
              <a:t>U. S. Senate Special Committee on Aging</a:t>
            </a:r>
            <a:endParaRPr lang="en-US" sz="2000" dirty="0"/>
          </a:p>
          <a:p>
            <a:endParaRPr lang="en-US" sz="2000" dirty="0"/>
          </a:p>
          <a:p>
            <a:pPr marL="228600" marR="0" lvl="0" indent="-228600" algn="l" defTabSz="457200" rtl="0" eaLnBrk="1" fontAlgn="auto" latinLnBrk="0" hangingPunct="1">
              <a:lnSpc>
                <a:spcPct val="90000"/>
              </a:lnSpc>
              <a:spcBef>
                <a:spcPts val="1000"/>
              </a:spcBef>
              <a:spcAft>
                <a:spcPts val="0"/>
              </a:spcAft>
              <a:buClr>
                <a:srgbClr val="0076A8"/>
              </a:buClr>
              <a:buSzTx/>
              <a:buFont typeface="Arial" charset="0"/>
              <a:buChar char="•"/>
              <a:tabLst/>
              <a:defRPr/>
            </a:pPr>
            <a:r>
              <a:rPr kumimoji="0" lang="en-US" sz="2000" b="0" i="0" u="none" strike="noStrike" kern="1200" cap="none" spc="0" normalizeH="0" baseline="0" noProof="0" dirty="0">
                <a:ln>
                  <a:noFill/>
                </a:ln>
                <a:solidFill>
                  <a:srgbClr val="002B49"/>
                </a:solidFill>
                <a:effectLst/>
                <a:uLnTx/>
                <a:uFillTx/>
                <a:latin typeface="Arial"/>
                <a:ea typeface="+mn-ea"/>
                <a:cs typeface="+mn-cs"/>
                <a:hlinkClick r:id="rId6"/>
              </a:rPr>
              <a:t>U.S. Senate Committee on Health, Education, Labor and Pensions (HELP)</a:t>
            </a:r>
            <a:endParaRPr kumimoji="0" lang="en-US" sz="2000" b="0" i="0" u="none" strike="noStrike" kern="1200" cap="none" spc="0" normalizeH="0" baseline="0" noProof="0" dirty="0">
              <a:ln>
                <a:noFill/>
              </a:ln>
              <a:solidFill>
                <a:srgbClr val="002B49"/>
              </a:solidFill>
              <a:effectLst/>
              <a:uLnTx/>
              <a:uFillTx/>
              <a:latin typeface="Arial"/>
              <a:ea typeface="+mn-ea"/>
              <a:cs typeface="+mn-cs"/>
            </a:endParaRPr>
          </a:p>
          <a:p>
            <a:pPr marL="228600" marR="0" lvl="0" indent="-228600" algn="l" defTabSz="457200" rtl="0" eaLnBrk="1" fontAlgn="auto" latinLnBrk="0" hangingPunct="1">
              <a:lnSpc>
                <a:spcPct val="90000"/>
              </a:lnSpc>
              <a:spcBef>
                <a:spcPts val="1000"/>
              </a:spcBef>
              <a:spcAft>
                <a:spcPts val="0"/>
              </a:spcAft>
              <a:buClr>
                <a:srgbClr val="0076A8"/>
              </a:buClr>
              <a:buSzTx/>
              <a:buFont typeface="Arial" charset="0"/>
              <a:buChar char="•"/>
              <a:tabLst/>
              <a:defRPr/>
            </a:pPr>
            <a:endParaRPr kumimoji="0" lang="en-US" sz="1300" b="0" i="0" u="none" strike="noStrike" kern="1200" cap="none" spc="0" normalizeH="0" baseline="0" noProof="0" dirty="0">
              <a:ln>
                <a:noFill/>
              </a:ln>
              <a:solidFill>
                <a:srgbClr val="002B49"/>
              </a:solidFill>
              <a:effectLst/>
              <a:uLnTx/>
              <a:uFillTx/>
              <a:latin typeface="Arial"/>
              <a:ea typeface="+mn-ea"/>
              <a:cs typeface="+mn-cs"/>
            </a:endParaRPr>
          </a:p>
          <a:p>
            <a:pPr marL="228600" marR="0" lvl="0" indent="-228600" algn="l" defTabSz="457200" rtl="0" eaLnBrk="1" fontAlgn="auto" latinLnBrk="0" hangingPunct="1">
              <a:lnSpc>
                <a:spcPct val="90000"/>
              </a:lnSpc>
              <a:spcBef>
                <a:spcPts val="1000"/>
              </a:spcBef>
              <a:spcAft>
                <a:spcPts val="0"/>
              </a:spcAft>
              <a:buClr>
                <a:srgbClr val="0076A8"/>
              </a:buClr>
              <a:buSzTx/>
              <a:buFont typeface="Arial" charset="0"/>
              <a:buChar char="•"/>
              <a:tabLst/>
              <a:defRPr/>
            </a:pPr>
            <a:endParaRPr kumimoji="0" lang="en-US" sz="1300" b="0" i="0" u="none" strike="noStrike" kern="1200" cap="none" spc="0" normalizeH="0" baseline="0" noProof="0" dirty="0">
              <a:ln>
                <a:noFill/>
              </a:ln>
              <a:solidFill>
                <a:srgbClr val="002B49"/>
              </a:solidFill>
              <a:effectLst/>
              <a:uLnTx/>
              <a:uFillTx/>
              <a:latin typeface="Arial"/>
              <a:ea typeface="+mn-ea"/>
              <a:cs typeface="+mn-cs"/>
            </a:endParaRP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7293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92D4-20F2-8DB7-2CEC-707E1BA39EED}"/>
              </a:ext>
            </a:extLst>
          </p:cNvPr>
          <p:cNvSpPr>
            <a:spLocks noGrp="1"/>
          </p:cNvSpPr>
          <p:nvPr>
            <p:ph type="title"/>
          </p:nvPr>
        </p:nvSpPr>
        <p:spPr/>
        <p:txBody>
          <a:bodyPr>
            <a:normAutofit/>
          </a:bodyPr>
          <a:lstStyle/>
          <a:p>
            <a:pPr algn="ctr"/>
            <a:r>
              <a:rPr lang="en-US" sz="3200" dirty="0"/>
              <a:t>Leveraging Resources</a:t>
            </a:r>
          </a:p>
        </p:txBody>
      </p:sp>
      <p:sp>
        <p:nvSpPr>
          <p:cNvPr id="3" name="Content Placeholder 2">
            <a:extLst>
              <a:ext uri="{FF2B5EF4-FFF2-40B4-BE49-F238E27FC236}">
                <a16:creationId xmlns:a16="http://schemas.microsoft.com/office/drawing/2014/main" id="{770B8CD6-1E45-EE0F-BDFC-F3BAF9FAB87F}"/>
              </a:ext>
            </a:extLst>
          </p:cNvPr>
          <p:cNvSpPr>
            <a:spLocks noGrp="1"/>
          </p:cNvSpPr>
          <p:nvPr>
            <p:ph idx="1"/>
          </p:nvPr>
        </p:nvSpPr>
        <p:spPr>
          <a:xfrm>
            <a:off x="0" y="1063229"/>
            <a:ext cx="9143999" cy="3423862"/>
          </a:xfrm>
        </p:spPr>
        <p:txBody>
          <a:bodyPr>
            <a:normAutofit fontScale="25000" lnSpcReduction="20000"/>
          </a:bodyPr>
          <a:lstStyle/>
          <a:p>
            <a:r>
              <a:rPr lang="en-US" sz="6400" dirty="0"/>
              <a:t>The Alliance</a:t>
            </a:r>
          </a:p>
          <a:p>
            <a:pPr lvl="1"/>
            <a:r>
              <a:rPr lang="en-US" sz="6400" u="sng" dirty="0">
                <a:solidFill>
                  <a:srgbClr val="0563C1"/>
                </a:solidFill>
                <a:effectLst/>
                <a:ea typeface="Calibri" panose="020F0502020204030204" pitchFamily="34" charset="0"/>
                <a:cs typeface="Times New Roman" panose="02020603050405020304" pitchFamily="18" charset="0"/>
                <a:hlinkClick r:id="rId2"/>
              </a:rPr>
              <a:t>Center for Capacity Building</a:t>
            </a:r>
            <a:endParaRPr lang="en-US" sz="6400" u="sng" dirty="0">
              <a:solidFill>
                <a:srgbClr val="0563C1"/>
              </a:solidFill>
              <a:effectLst/>
              <a:ea typeface="Calibri" panose="020F0502020204030204" pitchFamily="34" charset="0"/>
              <a:cs typeface="Times New Roman" panose="02020603050405020304" pitchFamily="18" charset="0"/>
            </a:endParaRPr>
          </a:p>
          <a:p>
            <a:pPr lvl="2"/>
            <a:r>
              <a:rPr lang="en-US" sz="6400" u="sng" dirty="0">
                <a:solidFill>
                  <a:srgbClr val="0563C1"/>
                </a:solidFill>
                <a:effectLst/>
                <a:ea typeface="Calibri" panose="020F0502020204030204" pitchFamily="34" charset="0"/>
                <a:cs typeface="Times New Roman" panose="02020603050405020304" pitchFamily="18" charset="0"/>
                <a:hlinkClick r:id="rId3"/>
              </a:rPr>
              <a:t>Caring for Older Adults Experiencing Homelessness (for service providers)</a:t>
            </a:r>
            <a:endParaRPr lang="en-US" sz="6400" u="sng" dirty="0">
              <a:solidFill>
                <a:srgbClr val="0563C1"/>
              </a:solidFill>
              <a:effectLst/>
              <a:ea typeface="Calibri" panose="020F0502020204030204" pitchFamily="34" charset="0"/>
              <a:cs typeface="Times New Roman" panose="02020603050405020304" pitchFamily="18" charset="0"/>
            </a:endParaRPr>
          </a:p>
          <a:p>
            <a:pPr lvl="2"/>
            <a:r>
              <a:rPr lang="en-US" sz="6400" u="sng" dirty="0">
                <a:solidFill>
                  <a:srgbClr val="0563C1"/>
                </a:solidFill>
                <a:effectLst/>
                <a:ea typeface="Calibri" panose="020F0502020204030204" pitchFamily="34" charset="0"/>
                <a:cs typeface="Times New Roman" panose="02020603050405020304" pitchFamily="18" charset="0"/>
                <a:hlinkClick r:id="rId4"/>
              </a:rPr>
              <a:t>Caring for Older Adults Experiencing Homelessness (for system leaders)</a:t>
            </a:r>
            <a:endParaRPr lang="en-US" sz="6400" u="sng" dirty="0">
              <a:solidFill>
                <a:srgbClr val="0563C1"/>
              </a:solidFill>
              <a:effectLst/>
              <a:ea typeface="Calibri" panose="020F0502020204030204" pitchFamily="34" charset="0"/>
              <a:cs typeface="Times New Roman" panose="02020603050405020304" pitchFamily="18" charset="0"/>
            </a:endParaRPr>
          </a:p>
          <a:p>
            <a:pPr lvl="1"/>
            <a:endParaRPr lang="en-US" sz="6400" u="sng" dirty="0">
              <a:solidFill>
                <a:srgbClr val="0563C1"/>
              </a:solidFill>
              <a:effectLst/>
              <a:ea typeface="Calibri" panose="020F0502020204030204" pitchFamily="34" charset="0"/>
              <a:cs typeface="Times New Roman" panose="02020603050405020304" pitchFamily="18" charset="0"/>
              <a:hlinkClick r:id="rId5"/>
            </a:endParaRPr>
          </a:p>
          <a:p>
            <a:pPr lvl="1"/>
            <a:r>
              <a:rPr lang="en-US" sz="6400" u="sng" dirty="0">
                <a:solidFill>
                  <a:srgbClr val="0563C1"/>
                </a:solidFill>
                <a:effectLst/>
                <a:ea typeface="Calibri" panose="020F0502020204030204" pitchFamily="34" charset="0"/>
                <a:cs typeface="Times New Roman" panose="02020603050405020304" pitchFamily="18" charset="0"/>
                <a:hlinkClick r:id="rId5"/>
              </a:rPr>
              <a:t>Homelessness Research Institute</a:t>
            </a:r>
            <a:endParaRPr lang="en-US" sz="6400" u="sng" dirty="0">
              <a:solidFill>
                <a:srgbClr val="0563C1"/>
              </a:solidFill>
              <a:effectLst/>
              <a:ea typeface="Calibri" panose="020F0502020204030204" pitchFamily="34" charset="0"/>
              <a:cs typeface="Times New Roman" panose="02020603050405020304" pitchFamily="18" charset="0"/>
            </a:endParaRPr>
          </a:p>
          <a:p>
            <a:pPr lvl="1"/>
            <a:endParaRPr lang="en-US" sz="6400" u="sng" dirty="0">
              <a:solidFill>
                <a:srgbClr val="0563C1"/>
              </a:solidFill>
              <a:effectLst/>
              <a:ea typeface="Calibri" panose="020F0502020204030204" pitchFamily="34" charset="0"/>
              <a:cs typeface="Times New Roman" panose="02020603050405020304" pitchFamily="18" charset="0"/>
            </a:endParaRPr>
          </a:p>
          <a:p>
            <a:pPr lvl="1"/>
            <a:r>
              <a:rPr lang="en-US" sz="6400" u="sng" dirty="0">
                <a:solidFill>
                  <a:srgbClr val="0563C1"/>
                </a:solidFill>
                <a:effectLst/>
                <a:ea typeface="Calibri" panose="020F0502020204030204" pitchFamily="34" charset="0"/>
                <a:cs typeface="Times New Roman" panose="02020603050405020304" pitchFamily="18" charset="0"/>
                <a:hlinkClick r:id="rId6"/>
              </a:rPr>
              <a:t>Policy and Program</a:t>
            </a:r>
            <a:endParaRPr lang="en-US" sz="6400" u="sng" dirty="0">
              <a:solidFill>
                <a:srgbClr val="0563C1"/>
              </a:solidFill>
              <a:effectLst/>
              <a:ea typeface="Calibri" panose="020F0502020204030204" pitchFamily="34" charset="0"/>
              <a:cs typeface="Times New Roman" panose="02020603050405020304" pitchFamily="18" charset="0"/>
            </a:endParaRPr>
          </a:p>
          <a:p>
            <a:r>
              <a:rPr lang="en-US" sz="6400" dirty="0"/>
              <a:t>HUD</a:t>
            </a:r>
          </a:p>
          <a:p>
            <a:pPr lvl="1"/>
            <a:r>
              <a:rPr lang="en-US" sz="6400" u="sng" dirty="0">
                <a:solidFill>
                  <a:srgbClr val="0563C1"/>
                </a:solidFill>
                <a:effectLst/>
                <a:ea typeface="Calibri" panose="020F0502020204030204" pitchFamily="34" charset="0"/>
                <a:cs typeface="Arial" panose="020B0604020202020204" pitchFamily="34" charset="0"/>
                <a:hlinkClick r:id="rId7"/>
              </a:rPr>
              <a:t>HUD Exchange</a:t>
            </a:r>
            <a:endParaRPr lang="en-US" sz="6400" u="sng" dirty="0">
              <a:solidFill>
                <a:srgbClr val="0563C1"/>
              </a:solidFill>
              <a:effectLst/>
              <a:ea typeface="Calibri" panose="020F0502020204030204" pitchFamily="34" charset="0"/>
              <a:cs typeface="Arial" panose="020B0604020202020204" pitchFamily="34" charset="0"/>
            </a:endParaRPr>
          </a:p>
          <a:p>
            <a:pPr lvl="1"/>
            <a:r>
              <a:rPr lang="en-US" sz="6400" u="sng" dirty="0">
                <a:solidFill>
                  <a:srgbClr val="0563C1"/>
                </a:solidFill>
                <a:effectLst/>
                <a:ea typeface="Calibri" panose="020F0502020204030204" pitchFamily="34" charset="0"/>
                <a:cs typeface="Times New Roman" panose="02020603050405020304" pitchFamily="18" charset="0"/>
                <a:hlinkClick r:id="rId8"/>
              </a:rPr>
              <a:t>CoCs</a:t>
            </a:r>
            <a:endParaRPr lang="en-US" sz="6400" u="sng" dirty="0">
              <a:solidFill>
                <a:srgbClr val="0563C1"/>
              </a:solidFill>
              <a:effectLst/>
              <a:ea typeface="Calibri" panose="020F0502020204030204" pitchFamily="34" charset="0"/>
              <a:cs typeface="Times New Roman" panose="02020603050405020304" pitchFamily="18" charset="0"/>
            </a:endParaRPr>
          </a:p>
          <a:p>
            <a:endParaRPr lang="en-US" sz="4200" dirty="0"/>
          </a:p>
          <a:p>
            <a:pPr lvl="1"/>
            <a:endParaRPr lang="en-US" sz="3800" dirty="0"/>
          </a:p>
          <a:p>
            <a:endParaRPr lang="en-US" sz="4200" dirty="0"/>
          </a:p>
          <a:p>
            <a:pPr lvl="1"/>
            <a:endParaRPr lang="en-US" sz="2200" dirty="0"/>
          </a:p>
          <a:p>
            <a:pPr marL="0" indent="0">
              <a:buNone/>
            </a:pPr>
            <a:endParaRPr lang="en-US" sz="2600" dirty="0"/>
          </a:p>
          <a:p>
            <a:endParaRPr lang="en-US" sz="2100" dirty="0"/>
          </a:p>
          <a:p>
            <a:pPr lvl="1"/>
            <a:endParaRPr lang="en-US" dirty="0"/>
          </a:p>
        </p:txBody>
      </p:sp>
    </p:spTree>
    <p:extLst>
      <p:ext uri="{BB962C8B-B14F-4D97-AF65-F5344CB8AC3E}">
        <p14:creationId xmlns:p14="http://schemas.microsoft.com/office/powerpoint/2010/main" val="4103266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6F81-DFFE-58A4-4D65-6FB63C176148}"/>
              </a:ext>
            </a:extLst>
          </p:cNvPr>
          <p:cNvSpPr>
            <a:spLocks noGrp="1"/>
          </p:cNvSpPr>
          <p:nvPr>
            <p:ph type="title"/>
          </p:nvPr>
        </p:nvSpPr>
        <p:spPr/>
        <p:txBody>
          <a:bodyPr>
            <a:normAutofit/>
          </a:bodyPr>
          <a:lstStyle/>
          <a:p>
            <a:pPr algn="ctr"/>
            <a:r>
              <a:rPr lang="en-US" sz="3200" dirty="0"/>
              <a:t>Leveraging Resources ‘cont.</a:t>
            </a:r>
          </a:p>
        </p:txBody>
      </p:sp>
      <p:sp>
        <p:nvSpPr>
          <p:cNvPr id="3" name="Content Placeholder 2">
            <a:extLst>
              <a:ext uri="{FF2B5EF4-FFF2-40B4-BE49-F238E27FC236}">
                <a16:creationId xmlns:a16="http://schemas.microsoft.com/office/drawing/2014/main" id="{5C0A0613-1DC8-C4ED-D8F3-43E6664DC776}"/>
              </a:ext>
            </a:extLst>
          </p:cNvPr>
          <p:cNvSpPr>
            <a:spLocks noGrp="1"/>
          </p:cNvSpPr>
          <p:nvPr>
            <p:ph idx="1"/>
          </p:nvPr>
        </p:nvSpPr>
        <p:spPr>
          <a:xfrm>
            <a:off x="457200" y="1063229"/>
            <a:ext cx="8229600" cy="3155305"/>
          </a:xfrm>
        </p:spPr>
        <p:txBody>
          <a:bodyPr>
            <a:normAutofit lnSpcReduction="10000"/>
          </a:bodyPr>
          <a:lstStyle/>
          <a:p>
            <a:r>
              <a:rPr lang="en-US" sz="2000" dirty="0"/>
              <a:t>Advancing States</a:t>
            </a:r>
          </a:p>
          <a:p>
            <a:pPr lvl="1">
              <a:buFont typeface="Arial" panose="020B0604020202020204" pitchFamily="34" charset="0"/>
              <a:buChar char="•"/>
            </a:pPr>
            <a:r>
              <a:rPr lang="en-US" dirty="0">
                <a:hlinkClick r:id="rId2"/>
              </a:rPr>
              <a:t>Advancing States</a:t>
            </a:r>
            <a:endParaRPr lang="en-US" dirty="0"/>
          </a:p>
          <a:p>
            <a:endParaRPr lang="en-US" sz="2000" dirty="0"/>
          </a:p>
          <a:p>
            <a:r>
              <a:rPr lang="en-US" sz="2000" dirty="0"/>
              <a:t>JIA</a:t>
            </a:r>
          </a:p>
          <a:p>
            <a:pPr lvl="1"/>
            <a:r>
              <a:rPr lang="en-US" dirty="0">
                <a:hlinkClick r:id="rId3"/>
              </a:rPr>
              <a:t>Housing and Homeless Prevention</a:t>
            </a:r>
            <a:endParaRPr lang="en-US" dirty="0"/>
          </a:p>
          <a:p>
            <a:pPr marL="457200" lvl="1" indent="0">
              <a:buNone/>
            </a:pPr>
            <a:endParaRPr lang="en-US" dirty="0"/>
          </a:p>
          <a:p>
            <a:r>
              <a:rPr lang="en-US" sz="2000" dirty="0"/>
              <a:t>USAging</a:t>
            </a:r>
          </a:p>
          <a:p>
            <a:pPr lvl="1"/>
            <a:r>
              <a:rPr lang="en-US" dirty="0">
                <a:effectLst/>
                <a:ea typeface="Calibri" panose="020F0502020204030204" pitchFamily="34" charset="0"/>
                <a:cs typeface="Arial" panose="020B0604020202020204" pitchFamily="34" charset="0"/>
                <a:hlinkClick r:id="rId4"/>
              </a:rPr>
              <a:t>Resources:  Aging and Housing/Homelessness</a:t>
            </a:r>
            <a:endParaRPr lang="en-US" dirty="0">
              <a:effectLst/>
              <a:ea typeface="Calibri" panose="020F0502020204030204" pitchFamily="34" charset="0"/>
              <a:cs typeface="Arial" panose="020B0604020202020204" pitchFamily="34" charset="0"/>
            </a:endParaRPr>
          </a:p>
          <a:p>
            <a:pPr lvl="1"/>
            <a:endParaRPr lang="en-US" dirty="0">
              <a:effectLst/>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67046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8B9F-2600-5AA3-3D23-84CB9B68B9B0}"/>
              </a:ext>
            </a:extLst>
          </p:cNvPr>
          <p:cNvSpPr>
            <a:spLocks noGrp="1"/>
          </p:cNvSpPr>
          <p:nvPr>
            <p:ph type="title"/>
          </p:nvPr>
        </p:nvSpPr>
        <p:spPr/>
        <p:txBody>
          <a:bodyPr>
            <a:normAutofit/>
          </a:bodyPr>
          <a:lstStyle/>
          <a:p>
            <a:pPr algn="ctr"/>
            <a:r>
              <a:rPr lang="en-US" sz="3200" dirty="0"/>
              <a:t>Advocacy</a:t>
            </a:r>
          </a:p>
        </p:txBody>
      </p:sp>
      <p:sp>
        <p:nvSpPr>
          <p:cNvPr id="3" name="Content Placeholder 2">
            <a:extLst>
              <a:ext uri="{FF2B5EF4-FFF2-40B4-BE49-F238E27FC236}">
                <a16:creationId xmlns:a16="http://schemas.microsoft.com/office/drawing/2014/main" id="{17AFB37B-0691-FC2B-5AD2-6E435EF0C854}"/>
              </a:ext>
            </a:extLst>
          </p:cNvPr>
          <p:cNvSpPr>
            <a:spLocks noGrp="1"/>
          </p:cNvSpPr>
          <p:nvPr>
            <p:ph idx="1"/>
          </p:nvPr>
        </p:nvSpPr>
        <p:spPr/>
        <p:txBody>
          <a:bodyPr>
            <a:normAutofit fontScale="85000" lnSpcReduction="20000"/>
          </a:bodyPr>
          <a:lstStyle/>
          <a:p>
            <a:r>
              <a:rPr lang="en-US" dirty="0">
                <a:hlinkClick r:id="rId2"/>
              </a:rPr>
              <a:t>Sign Up for Alliance Advocacy Alerts - National Alliance to End Homelessness</a:t>
            </a:r>
            <a:endParaRPr lang="en-US" dirty="0"/>
          </a:p>
          <a:p>
            <a:pPr marL="0" indent="0">
              <a:buNone/>
            </a:pPr>
            <a:endParaRPr lang="en-US" dirty="0"/>
          </a:p>
          <a:p>
            <a:r>
              <a:rPr lang="en-US" dirty="0">
                <a:hlinkClick r:id="rId3"/>
              </a:rPr>
              <a:t>How to Advocate to Your Lawmaker - National Alliance to End Homelessness</a:t>
            </a:r>
            <a:endParaRPr lang="en-US" dirty="0"/>
          </a:p>
          <a:p>
            <a:endParaRPr lang="en-US" dirty="0"/>
          </a:p>
          <a:p>
            <a:pPr algn="l"/>
            <a:r>
              <a:rPr lang="en-US" b="1" i="0" dirty="0">
                <a:solidFill>
                  <a:srgbClr val="004E7F"/>
                </a:solidFill>
                <a:effectLst/>
              </a:rPr>
              <a:t>Get Involved</a:t>
            </a:r>
          </a:p>
          <a:p>
            <a:pPr lvl="1"/>
            <a:r>
              <a:rPr lang="en-US" b="0" i="0" dirty="0">
                <a:solidFill>
                  <a:srgbClr val="004E7F"/>
                </a:solidFill>
                <a:effectLst/>
              </a:rPr>
              <a:t>It is always a good time to speak with your Representatives and Senators about ending homelessness. If you would like to get more involved, please email the Alliance’s Senior Field Organizer, Samantha Wood </a:t>
            </a:r>
            <a:r>
              <a:rPr lang="en-US" b="0" i="0" dirty="0">
                <a:solidFill>
                  <a:srgbClr val="3B3A3D"/>
                </a:solidFill>
                <a:effectLst/>
              </a:rPr>
              <a:t>(</a:t>
            </a:r>
            <a:r>
              <a:rPr lang="en-US" b="1" i="0" dirty="0">
                <a:solidFill>
                  <a:srgbClr val="2C708D"/>
                </a:solidFill>
                <a:effectLst/>
                <a:hlinkClick r:id="rId4"/>
              </a:rPr>
              <a:t>swood@naeh.org</a:t>
            </a:r>
            <a:r>
              <a:rPr lang="en-US" b="0" i="0" dirty="0">
                <a:solidFill>
                  <a:srgbClr val="3B3A3D"/>
                </a:solidFill>
                <a:effectLst/>
              </a:rPr>
              <a:t>).</a:t>
            </a:r>
          </a:p>
          <a:p>
            <a:pPr marL="0" indent="0">
              <a:buNone/>
            </a:pPr>
            <a:endParaRPr lang="en-US" dirty="0"/>
          </a:p>
        </p:txBody>
      </p:sp>
    </p:spTree>
    <p:extLst>
      <p:ext uri="{BB962C8B-B14F-4D97-AF65-F5344CB8AC3E}">
        <p14:creationId xmlns:p14="http://schemas.microsoft.com/office/powerpoint/2010/main" val="3778254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B6A99207-636F-CF32-C948-BD7914F7BD4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46677" y="1546316"/>
            <a:ext cx="3650646" cy="1920240"/>
          </a:xfrm>
          <a:prstGeom prst="rect">
            <a:avLst/>
          </a:prstGeom>
        </p:spPr>
      </p:pic>
    </p:spTree>
    <p:extLst>
      <p:ext uri="{BB962C8B-B14F-4D97-AF65-F5344CB8AC3E}">
        <p14:creationId xmlns:p14="http://schemas.microsoft.com/office/powerpoint/2010/main" val="65367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679-E362-5E53-8607-777E73F42E52}"/>
              </a:ext>
            </a:extLst>
          </p:cNvPr>
          <p:cNvSpPr>
            <a:spLocks noGrp="1"/>
          </p:cNvSpPr>
          <p:nvPr>
            <p:ph type="title"/>
          </p:nvPr>
        </p:nvSpPr>
        <p:spPr>
          <a:xfrm>
            <a:off x="457200" y="205979"/>
            <a:ext cx="8229600" cy="632221"/>
          </a:xfrm>
        </p:spPr>
        <p:txBody>
          <a:bodyPr>
            <a:normAutofit/>
          </a:bodyPr>
          <a:lstStyle/>
          <a:p>
            <a:pPr algn="ctr"/>
            <a:r>
              <a:rPr lang="en-US" sz="3200" dirty="0"/>
              <a:t>The Alliance, </a:t>
            </a:r>
            <a:r>
              <a:rPr lang="en-US" sz="3200" i="1" dirty="0"/>
              <a:t>How We Work</a:t>
            </a:r>
          </a:p>
        </p:txBody>
      </p:sp>
      <p:sp>
        <p:nvSpPr>
          <p:cNvPr id="3" name="Content Placeholder 2">
            <a:extLst>
              <a:ext uri="{FF2B5EF4-FFF2-40B4-BE49-F238E27FC236}">
                <a16:creationId xmlns:a16="http://schemas.microsoft.com/office/drawing/2014/main" id="{527754CE-C490-513E-4CAE-5D34D6A87D90}"/>
              </a:ext>
            </a:extLst>
          </p:cNvPr>
          <p:cNvSpPr>
            <a:spLocks noGrp="1"/>
          </p:cNvSpPr>
          <p:nvPr>
            <p:ph idx="1"/>
          </p:nvPr>
        </p:nvSpPr>
        <p:spPr/>
        <p:txBody>
          <a:bodyPr>
            <a:normAutofit/>
          </a:bodyPr>
          <a:lstStyle/>
          <a:p>
            <a:pPr marL="228600" marR="0" lvl="0" indent="-228600" algn="l" defTabSz="457200" rtl="0" eaLnBrk="1" fontAlgn="auto" latinLnBrk="0" hangingPunct="1">
              <a:lnSpc>
                <a:spcPct val="90000"/>
              </a:lnSpc>
              <a:spcBef>
                <a:spcPts val="1000"/>
              </a:spcBef>
              <a:spcAft>
                <a:spcPts val="0"/>
              </a:spcAft>
              <a:buClr>
                <a:srgbClr val="0076A8"/>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3B3A3D"/>
                </a:solidFill>
                <a:effectLst/>
                <a:uLnTx/>
                <a:uFillTx/>
                <a:ea typeface="+mn-ea"/>
                <a:cs typeface="+mn-cs"/>
              </a:rPr>
              <a:t>We use research and data to find solutions to homelessness.</a:t>
            </a:r>
          </a:p>
          <a:p>
            <a:pPr marL="0" marR="0" lvl="0" indent="0" algn="l" defTabSz="457200" rtl="0" eaLnBrk="1" fontAlgn="auto" latinLnBrk="0" hangingPunct="1">
              <a:lnSpc>
                <a:spcPct val="90000"/>
              </a:lnSpc>
              <a:spcBef>
                <a:spcPts val="1000"/>
              </a:spcBef>
              <a:spcAft>
                <a:spcPts val="0"/>
              </a:spcAft>
              <a:buClr>
                <a:srgbClr val="0076A8"/>
              </a:buClr>
              <a:buSzTx/>
              <a:buNone/>
              <a:tabLst/>
              <a:defRPr/>
            </a:pPr>
            <a:endParaRPr kumimoji="0" lang="en-US" b="0" i="0" u="none" strike="noStrike" kern="1200" cap="none" spc="0" normalizeH="0" baseline="0" noProof="0" dirty="0">
              <a:ln>
                <a:noFill/>
              </a:ln>
              <a:solidFill>
                <a:srgbClr val="3B3A3D"/>
              </a:solidFill>
              <a:effectLst/>
              <a:uLnTx/>
              <a:uFillTx/>
              <a:ea typeface="+mn-ea"/>
              <a:cs typeface="+mn-cs"/>
            </a:endParaRPr>
          </a:p>
          <a:p>
            <a:pPr marL="228600" marR="0" lvl="0" indent="-228600" algn="l" defTabSz="457200" rtl="0" eaLnBrk="1" fontAlgn="auto" latinLnBrk="0" hangingPunct="1">
              <a:lnSpc>
                <a:spcPct val="90000"/>
              </a:lnSpc>
              <a:spcBef>
                <a:spcPts val="1000"/>
              </a:spcBef>
              <a:spcAft>
                <a:spcPts val="0"/>
              </a:spcAft>
              <a:buClr>
                <a:srgbClr val="0076A8"/>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3B3A3D"/>
                </a:solidFill>
                <a:effectLst/>
                <a:uLnTx/>
                <a:uFillTx/>
                <a:ea typeface="+mn-ea"/>
                <a:cs typeface="+mn-cs"/>
              </a:rPr>
              <a:t>We work with federal and local partners to create a solid base of policy and resources that support those solutions. </a:t>
            </a:r>
          </a:p>
          <a:p>
            <a:pPr marL="0" marR="0" lvl="0" indent="0" algn="l" defTabSz="457200" rtl="0" eaLnBrk="1" fontAlgn="auto" latinLnBrk="0" hangingPunct="1">
              <a:lnSpc>
                <a:spcPct val="90000"/>
              </a:lnSpc>
              <a:spcBef>
                <a:spcPts val="1000"/>
              </a:spcBef>
              <a:spcAft>
                <a:spcPts val="0"/>
              </a:spcAft>
              <a:buClr>
                <a:srgbClr val="0076A8"/>
              </a:buClr>
              <a:buSzTx/>
              <a:buNone/>
              <a:tabLst/>
              <a:defRPr/>
            </a:pPr>
            <a:endParaRPr kumimoji="0" lang="en-US" b="0" i="0" u="none" strike="noStrike" kern="1200" cap="none" spc="0" normalizeH="0" baseline="0" noProof="0" dirty="0">
              <a:ln>
                <a:noFill/>
              </a:ln>
              <a:solidFill>
                <a:srgbClr val="3B3A3D"/>
              </a:solidFill>
              <a:effectLst/>
              <a:uLnTx/>
              <a:uFillTx/>
              <a:ea typeface="+mn-ea"/>
              <a:cs typeface="+mn-cs"/>
            </a:endParaRPr>
          </a:p>
          <a:p>
            <a:pPr marL="228600" marR="0" lvl="0" indent="-228600" algn="l" defTabSz="457200" rtl="0" eaLnBrk="1" fontAlgn="auto" latinLnBrk="0" hangingPunct="1">
              <a:lnSpc>
                <a:spcPct val="90000"/>
              </a:lnSpc>
              <a:spcBef>
                <a:spcPts val="1000"/>
              </a:spcBef>
              <a:spcAft>
                <a:spcPts val="0"/>
              </a:spcAft>
              <a:buClr>
                <a:srgbClr val="0076A8"/>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3B3A3D"/>
                </a:solidFill>
                <a:effectLst/>
                <a:uLnTx/>
                <a:uFillTx/>
                <a:ea typeface="+mn-ea"/>
                <a:cs typeface="+mn-cs"/>
              </a:rPr>
              <a:t>We help communities to implement them.</a:t>
            </a:r>
            <a:endParaRPr kumimoji="0" lang="en-US" b="0" i="0" u="none" strike="noStrike" kern="1200" cap="none" spc="0" normalizeH="0" baseline="0" noProof="0" dirty="0">
              <a:ln>
                <a:noFill/>
              </a:ln>
              <a:solidFill>
                <a:srgbClr val="002B49"/>
              </a:solidFill>
              <a:effectLst/>
              <a:uLnTx/>
              <a:uFillTx/>
              <a:ea typeface="+mn-ea"/>
              <a:cs typeface="+mn-cs"/>
            </a:endParaRPr>
          </a:p>
          <a:p>
            <a:endParaRPr lang="en-US" dirty="0"/>
          </a:p>
        </p:txBody>
      </p:sp>
    </p:spTree>
    <p:extLst>
      <p:ext uri="{BB962C8B-B14F-4D97-AF65-F5344CB8AC3E}">
        <p14:creationId xmlns:p14="http://schemas.microsoft.com/office/powerpoint/2010/main" val="317023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9A8CE61-1143-9D7B-60F3-7325B3E6B552}"/>
              </a:ext>
            </a:extLst>
          </p:cNvPr>
          <p:cNvSpPr>
            <a:spLocks noGrp="1"/>
          </p:cNvSpPr>
          <p:nvPr>
            <p:ph type="title"/>
          </p:nvPr>
        </p:nvSpPr>
        <p:spPr>
          <a:xfrm>
            <a:off x="457200" y="205979"/>
            <a:ext cx="8229600" cy="632221"/>
          </a:xfrm>
        </p:spPr>
        <p:txBody>
          <a:bodyPr>
            <a:normAutofit/>
          </a:bodyPr>
          <a:lstStyle/>
          <a:p>
            <a:pPr algn="ctr"/>
            <a:r>
              <a:rPr lang="en-US" sz="3200" dirty="0"/>
              <a:t>Our Three Pillars</a:t>
            </a:r>
          </a:p>
        </p:txBody>
      </p:sp>
      <p:graphicFrame>
        <p:nvGraphicFramePr>
          <p:cNvPr id="4" name="Diagram 3">
            <a:extLst>
              <a:ext uri="{FF2B5EF4-FFF2-40B4-BE49-F238E27FC236}">
                <a16:creationId xmlns:a16="http://schemas.microsoft.com/office/drawing/2014/main" id="{9B28AFAD-4C4A-7C9F-518A-05A7CF2D8A24}"/>
              </a:ext>
            </a:extLst>
          </p:cNvPr>
          <p:cNvGraphicFramePr/>
          <p:nvPr/>
        </p:nvGraphicFramePr>
        <p:xfrm>
          <a:off x="457200" y="1200151"/>
          <a:ext cx="8229600" cy="3199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46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18F5-A5DF-50EA-C682-34C2432289A6}"/>
              </a:ext>
            </a:extLst>
          </p:cNvPr>
          <p:cNvSpPr>
            <a:spLocks noGrp="1"/>
          </p:cNvSpPr>
          <p:nvPr>
            <p:ph type="title"/>
          </p:nvPr>
        </p:nvSpPr>
        <p:spPr>
          <a:xfrm>
            <a:off x="457200" y="205979"/>
            <a:ext cx="8229600" cy="959882"/>
          </a:xfrm>
        </p:spPr>
        <p:txBody>
          <a:bodyPr>
            <a:normAutofit fontScale="90000"/>
          </a:bodyPr>
          <a:lstStyle/>
          <a:p>
            <a:pPr algn="ctr"/>
            <a:br>
              <a:rPr lang="en-US" sz="3200" dirty="0"/>
            </a:br>
            <a:br>
              <a:rPr lang="en-US" sz="3200" dirty="0"/>
            </a:br>
            <a:r>
              <a:rPr lang="en-US" sz="3200" dirty="0"/>
              <a:t>ACL’s </a:t>
            </a:r>
            <a:r>
              <a:rPr lang="en-US" dirty="0"/>
              <a:t>Profile of Older Americans</a:t>
            </a:r>
            <a:br>
              <a:rPr lang="en-US" sz="3200" dirty="0"/>
            </a:br>
            <a:endParaRPr lang="en-US" sz="3200" dirty="0"/>
          </a:p>
        </p:txBody>
      </p:sp>
      <p:sp>
        <p:nvSpPr>
          <p:cNvPr id="3" name="Content Placeholder 2">
            <a:extLst>
              <a:ext uri="{FF2B5EF4-FFF2-40B4-BE49-F238E27FC236}">
                <a16:creationId xmlns:a16="http://schemas.microsoft.com/office/drawing/2014/main" id="{C70001D2-9080-D269-241D-725DEFEF3589}"/>
              </a:ext>
            </a:extLst>
          </p:cNvPr>
          <p:cNvSpPr>
            <a:spLocks noGrp="1"/>
          </p:cNvSpPr>
          <p:nvPr>
            <p:ph idx="1"/>
          </p:nvPr>
        </p:nvSpPr>
        <p:spPr>
          <a:xfrm>
            <a:off x="655320" y="1104900"/>
            <a:ext cx="8115300" cy="3197455"/>
          </a:xfrm>
        </p:spPr>
        <p:txBody>
          <a:bodyPr>
            <a:normAutofit/>
          </a:bodyPr>
          <a:lstStyle/>
          <a:p>
            <a:pPr marL="0" indent="0">
              <a:buNone/>
            </a:pPr>
            <a:r>
              <a:rPr lang="en-US" dirty="0">
                <a:solidFill>
                  <a:srgbClr val="004E7F"/>
                </a:solidFill>
              </a:rPr>
              <a:t>57.8 million adults aged 65 and older</a:t>
            </a:r>
          </a:p>
          <a:p>
            <a:pPr lvl="1"/>
            <a:r>
              <a:rPr lang="en-US" dirty="0">
                <a:solidFill>
                  <a:srgbClr val="004E7F"/>
                </a:solidFill>
              </a:rPr>
              <a:t>31.9 million women and 25.9 million men </a:t>
            </a:r>
          </a:p>
          <a:p>
            <a:pPr lvl="1"/>
            <a:r>
              <a:rPr lang="en-US" dirty="0">
                <a:solidFill>
                  <a:srgbClr val="004E7F"/>
                </a:solidFill>
              </a:rPr>
              <a:t>Represent 17.3 percent of the population</a:t>
            </a:r>
          </a:p>
          <a:p>
            <a:pPr lvl="1"/>
            <a:r>
              <a:rPr lang="en-US" dirty="0">
                <a:solidFill>
                  <a:srgbClr val="004E7F"/>
                </a:solidFill>
              </a:rPr>
              <a:t>Larger percentage of older men (68%) than older women (47%) were married</a:t>
            </a:r>
          </a:p>
          <a:p>
            <a:pPr lvl="1"/>
            <a:r>
              <a:rPr lang="en-US" dirty="0">
                <a:solidFill>
                  <a:srgbClr val="004E7F"/>
                </a:solidFill>
              </a:rPr>
              <a:t>Appx. 28 percent of community-dwellers lived alone </a:t>
            </a:r>
          </a:p>
          <a:p>
            <a:pPr lvl="1"/>
            <a:r>
              <a:rPr lang="en-US" dirty="0">
                <a:solidFill>
                  <a:srgbClr val="004E7F"/>
                </a:solidFill>
              </a:rPr>
              <a:t>Median income was $29,740 ($37,430 for men and $24,630 for women)</a:t>
            </a:r>
          </a:p>
        </p:txBody>
      </p:sp>
    </p:spTree>
    <p:extLst>
      <p:ext uri="{BB962C8B-B14F-4D97-AF65-F5344CB8AC3E}">
        <p14:creationId xmlns:p14="http://schemas.microsoft.com/office/powerpoint/2010/main" val="331921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321C-C0A5-901F-D1FE-D62C8D32A4C0}"/>
              </a:ext>
            </a:extLst>
          </p:cNvPr>
          <p:cNvSpPr>
            <a:spLocks noGrp="1"/>
          </p:cNvSpPr>
          <p:nvPr>
            <p:ph type="title"/>
          </p:nvPr>
        </p:nvSpPr>
        <p:spPr>
          <a:xfrm>
            <a:off x="457200" y="205979"/>
            <a:ext cx="8229600" cy="601741"/>
          </a:xfrm>
        </p:spPr>
        <p:txBody>
          <a:bodyPr>
            <a:normAutofit/>
          </a:bodyPr>
          <a:lstStyle/>
          <a:p>
            <a:pPr algn="ctr"/>
            <a:r>
              <a:rPr lang="en-US" sz="3200" dirty="0"/>
              <a:t>ACL’s Profile of Older Americans ‘cont.</a:t>
            </a:r>
          </a:p>
        </p:txBody>
      </p:sp>
      <p:sp>
        <p:nvSpPr>
          <p:cNvPr id="3" name="Content Placeholder 2">
            <a:extLst>
              <a:ext uri="{FF2B5EF4-FFF2-40B4-BE49-F238E27FC236}">
                <a16:creationId xmlns:a16="http://schemas.microsoft.com/office/drawing/2014/main" id="{4A2E9045-DC27-574A-5A68-EE5B624AC58C}"/>
              </a:ext>
            </a:extLst>
          </p:cNvPr>
          <p:cNvSpPr>
            <a:spLocks noGrp="1"/>
          </p:cNvSpPr>
          <p:nvPr>
            <p:ph idx="1"/>
          </p:nvPr>
        </p:nvSpPr>
        <p:spPr>
          <a:xfrm>
            <a:off x="640080" y="1120141"/>
            <a:ext cx="8503920" cy="3098394"/>
          </a:xfrm>
        </p:spPr>
        <p:txBody>
          <a:bodyPr>
            <a:normAutofit/>
          </a:bodyPr>
          <a:lstStyle/>
          <a:p>
            <a:r>
              <a:rPr lang="en-US" sz="2200" dirty="0">
                <a:solidFill>
                  <a:srgbClr val="004E7F"/>
                </a:solidFill>
              </a:rPr>
              <a:t>More than 9.3 million experienced depression </a:t>
            </a:r>
          </a:p>
          <a:p>
            <a:r>
              <a:rPr lang="en-US" sz="2200" b="0" i="0" dirty="0">
                <a:solidFill>
                  <a:srgbClr val="004E7F"/>
                </a:solidFill>
                <a:effectLst/>
                <a:latin typeface="arial_blackregular"/>
              </a:rPr>
              <a:t>Almost 7 million were food insecure</a:t>
            </a:r>
          </a:p>
          <a:p>
            <a:r>
              <a:rPr lang="en-US" sz="2200" dirty="0">
                <a:solidFill>
                  <a:srgbClr val="004E7F"/>
                </a:solidFill>
              </a:rPr>
              <a:t>Appx. 11 percent live in poverty</a:t>
            </a:r>
          </a:p>
          <a:p>
            <a:r>
              <a:rPr lang="en-US" sz="2200" dirty="0">
                <a:solidFill>
                  <a:srgbClr val="004E7F"/>
                </a:solidFill>
              </a:rPr>
              <a:t>Nearly 11.8 million households with an adult age 65 or older experienced housing cost burden</a:t>
            </a:r>
          </a:p>
          <a:p>
            <a:r>
              <a:rPr lang="en-US" sz="2200" dirty="0">
                <a:solidFill>
                  <a:srgbClr val="004E7F"/>
                </a:solidFill>
              </a:rPr>
              <a:t>Nine million adults aged 65 and older with limited incomes are eligible for but not enrolled in programs that can help them afford food, Medicare, and other daily expenses</a:t>
            </a:r>
          </a:p>
          <a:p>
            <a:endParaRPr lang="en-US" dirty="0"/>
          </a:p>
        </p:txBody>
      </p:sp>
    </p:spTree>
    <p:extLst>
      <p:ext uri="{BB962C8B-B14F-4D97-AF65-F5344CB8AC3E}">
        <p14:creationId xmlns:p14="http://schemas.microsoft.com/office/powerpoint/2010/main" val="47454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0764-06B0-4636-3FAB-51718CB6BBEC}"/>
              </a:ext>
            </a:extLst>
          </p:cNvPr>
          <p:cNvSpPr>
            <a:spLocks noGrp="1"/>
          </p:cNvSpPr>
          <p:nvPr>
            <p:ph type="title"/>
          </p:nvPr>
        </p:nvSpPr>
        <p:spPr>
          <a:xfrm>
            <a:off x="137160" y="205979"/>
            <a:ext cx="9006840" cy="857250"/>
          </a:xfrm>
        </p:spPr>
        <p:txBody>
          <a:bodyPr>
            <a:normAutofit/>
          </a:bodyPr>
          <a:lstStyle/>
          <a:p>
            <a:pPr algn="ctr"/>
            <a:r>
              <a:rPr lang="en-US" dirty="0"/>
              <a:t> </a:t>
            </a:r>
            <a:r>
              <a:rPr lang="en-US" sz="3200" dirty="0"/>
              <a:t>America’s Evolving  Older Adult Population</a:t>
            </a:r>
          </a:p>
        </p:txBody>
      </p:sp>
      <p:sp>
        <p:nvSpPr>
          <p:cNvPr id="3" name="Content Placeholder 2">
            <a:extLst>
              <a:ext uri="{FF2B5EF4-FFF2-40B4-BE49-F238E27FC236}">
                <a16:creationId xmlns:a16="http://schemas.microsoft.com/office/drawing/2014/main" id="{C4F63C9C-39C9-DF8A-69B1-FB936FB39480}"/>
              </a:ext>
            </a:extLst>
          </p:cNvPr>
          <p:cNvSpPr>
            <a:spLocks noGrp="1"/>
          </p:cNvSpPr>
          <p:nvPr>
            <p:ph idx="1"/>
          </p:nvPr>
        </p:nvSpPr>
        <p:spPr/>
        <p:txBody>
          <a:bodyPr>
            <a:normAutofit/>
          </a:bodyPr>
          <a:lstStyle/>
          <a:p>
            <a:r>
              <a:rPr lang="en-US" dirty="0">
                <a:solidFill>
                  <a:srgbClr val="004E7F"/>
                </a:solidFill>
              </a:rPr>
              <a:t>Those age 65 and older are the fastest-growing segment of the population.</a:t>
            </a:r>
          </a:p>
          <a:p>
            <a:endParaRPr lang="en-US" dirty="0">
              <a:solidFill>
                <a:srgbClr val="004E7F"/>
              </a:solidFill>
            </a:endParaRPr>
          </a:p>
          <a:p>
            <a:r>
              <a:rPr lang="en-US" dirty="0">
                <a:solidFill>
                  <a:srgbClr val="004E7F"/>
                </a:solidFill>
              </a:rPr>
              <a:t>The older American population is also growing more diverse. While 75% of today’s older adults 65+ are non-Hispanic white, that percentage will shrink to 60% by 2050.</a:t>
            </a:r>
          </a:p>
          <a:p>
            <a:pPr marL="0" indent="0">
              <a:buNone/>
            </a:pPr>
            <a:endParaRPr lang="en-US" dirty="0">
              <a:solidFill>
                <a:srgbClr val="004E7F"/>
              </a:solidFill>
            </a:endParaRPr>
          </a:p>
          <a:p>
            <a:endParaRPr lang="en-US" dirty="0">
              <a:solidFill>
                <a:srgbClr val="004E7F"/>
              </a:solidFill>
            </a:endParaRPr>
          </a:p>
        </p:txBody>
      </p:sp>
    </p:spTree>
    <p:extLst>
      <p:ext uri="{BB962C8B-B14F-4D97-AF65-F5344CB8AC3E}">
        <p14:creationId xmlns:p14="http://schemas.microsoft.com/office/powerpoint/2010/main" val="10666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3A89-B559-5C60-9A41-37BFD7A5E94A}"/>
              </a:ext>
            </a:extLst>
          </p:cNvPr>
          <p:cNvSpPr>
            <a:spLocks noGrp="1"/>
          </p:cNvSpPr>
          <p:nvPr>
            <p:ph type="title"/>
          </p:nvPr>
        </p:nvSpPr>
        <p:spPr/>
        <p:txBody>
          <a:bodyPr>
            <a:normAutofit/>
          </a:bodyPr>
          <a:lstStyle/>
          <a:p>
            <a:pPr algn="ctr"/>
            <a:r>
              <a:rPr lang="en-US" sz="3200" dirty="0"/>
              <a:t>HUD’s Definitions of Homelessness</a:t>
            </a:r>
          </a:p>
        </p:txBody>
      </p:sp>
      <p:sp>
        <p:nvSpPr>
          <p:cNvPr id="3" name="Content Placeholder 2">
            <a:extLst>
              <a:ext uri="{FF2B5EF4-FFF2-40B4-BE49-F238E27FC236}">
                <a16:creationId xmlns:a16="http://schemas.microsoft.com/office/drawing/2014/main" id="{DC9EF7AF-4CF3-38F4-66FF-633CC54AB982}"/>
              </a:ext>
            </a:extLst>
          </p:cNvPr>
          <p:cNvSpPr>
            <a:spLocks noGrp="1"/>
          </p:cNvSpPr>
          <p:nvPr>
            <p:ph idx="1"/>
          </p:nvPr>
        </p:nvSpPr>
        <p:spPr>
          <a:xfrm>
            <a:off x="60960" y="1120140"/>
            <a:ext cx="9083040" cy="3238499"/>
          </a:xfrm>
        </p:spPr>
        <p:txBody>
          <a:bodyPr>
            <a:normAutofit fontScale="70000" lnSpcReduction="20000"/>
          </a:bodyPr>
          <a:lstStyle/>
          <a:p>
            <a:pPr algn="l"/>
            <a:r>
              <a:rPr lang="en-US" b="0" i="0" dirty="0">
                <a:solidFill>
                  <a:srgbClr val="004E7F"/>
                </a:solidFill>
                <a:effectLst/>
                <a:latin typeface="Arial" panose="020B0604020202020204" pitchFamily="34" charset="0"/>
                <a:cs typeface="Arial" panose="020B0604020202020204" pitchFamily="34" charset="0"/>
              </a:rPr>
              <a:t>“</a:t>
            </a:r>
            <a:r>
              <a:rPr lang="en-US" dirty="0">
                <a:solidFill>
                  <a:srgbClr val="004E7F"/>
                </a:solidFill>
                <a:latin typeface="Arial" panose="020B0604020202020204" pitchFamily="34" charset="0"/>
                <a:cs typeface="Arial" panose="020B0604020202020204" pitchFamily="34" charset="0"/>
              </a:rPr>
              <a:t>H</a:t>
            </a:r>
            <a:r>
              <a:rPr lang="en-US" b="0" i="0" dirty="0">
                <a:solidFill>
                  <a:srgbClr val="004E7F"/>
                </a:solidFill>
                <a:effectLst/>
                <a:latin typeface="Arial" panose="020B0604020202020204" pitchFamily="34" charset="0"/>
                <a:cs typeface="Arial" panose="020B0604020202020204" pitchFamily="34" charset="0"/>
              </a:rPr>
              <a:t>omeless” or “at risk of homelessness” includes not only people without shelter, but also people who will lose their housing within 14 days and neither have a subsequent residence nor the resources to obtain other permanent housing. </a:t>
            </a:r>
          </a:p>
          <a:p>
            <a:pPr algn="l"/>
            <a:endParaRPr lang="en-US" b="0" i="0" dirty="0">
              <a:solidFill>
                <a:srgbClr val="004E7F"/>
              </a:solidFill>
              <a:effectLst/>
              <a:latin typeface="Arial" panose="020B0604020202020204" pitchFamily="34" charset="0"/>
              <a:cs typeface="Arial" panose="020B0604020202020204" pitchFamily="34" charset="0"/>
            </a:endParaRPr>
          </a:p>
          <a:p>
            <a:pPr algn="l"/>
            <a:r>
              <a:rPr lang="en-US" b="0" i="0" dirty="0">
                <a:solidFill>
                  <a:srgbClr val="004E7F"/>
                </a:solidFill>
                <a:effectLst/>
                <a:latin typeface="Arial" panose="020B0604020202020204" pitchFamily="34" charset="0"/>
                <a:cs typeface="Arial" panose="020B0604020202020204" pitchFamily="34" charset="0"/>
              </a:rPr>
              <a:t>Other “homeless” individuals include some people exiting institutions (prisons, nursing homes, etc.) after temporary stays of 90 days or less.</a:t>
            </a:r>
          </a:p>
          <a:p>
            <a:pPr algn="l"/>
            <a:endParaRPr lang="en-US" b="0" i="0" dirty="0">
              <a:solidFill>
                <a:srgbClr val="004E7F"/>
              </a:solidFill>
              <a:effectLst/>
              <a:latin typeface="Arial" panose="020B0604020202020204" pitchFamily="34" charset="0"/>
              <a:cs typeface="Arial" panose="020B0604020202020204" pitchFamily="34" charset="0"/>
            </a:endParaRPr>
          </a:p>
          <a:p>
            <a:pPr algn="l"/>
            <a:r>
              <a:rPr lang="en-US" b="0" i="0" dirty="0">
                <a:solidFill>
                  <a:srgbClr val="004E7F"/>
                </a:solidFill>
                <a:effectLst/>
                <a:latin typeface="Arial" panose="020B0604020202020204" pitchFamily="34" charset="0"/>
                <a:cs typeface="Arial" panose="020B0604020202020204" pitchFamily="34" charset="0"/>
              </a:rPr>
              <a:t>“</a:t>
            </a:r>
            <a:r>
              <a:rPr lang="en-US" dirty="0">
                <a:solidFill>
                  <a:srgbClr val="004E7F"/>
                </a:solidFill>
                <a:latin typeface="Arial" panose="020B0604020202020204" pitchFamily="34" charset="0"/>
                <a:cs typeface="Arial" panose="020B0604020202020204" pitchFamily="34" charset="0"/>
              </a:rPr>
              <a:t>C</a:t>
            </a:r>
            <a:r>
              <a:rPr lang="en-US" b="0" i="0" dirty="0">
                <a:solidFill>
                  <a:srgbClr val="004E7F"/>
                </a:solidFill>
                <a:effectLst/>
                <a:latin typeface="Arial" panose="020B0604020202020204" pitchFamily="34" charset="0"/>
                <a:cs typeface="Arial" panose="020B0604020202020204" pitchFamily="34" charset="0"/>
              </a:rPr>
              <a:t>hronically homeless”- people with a documented disability who have been continuously homeless for at least a year or have had repeated episodes of homelessness amounting to a year.</a:t>
            </a:r>
          </a:p>
          <a:p>
            <a:pPr marL="0" indent="0" algn="l">
              <a:buNone/>
            </a:pPr>
            <a:endParaRPr lang="en-US" b="0" i="0" u="sng" baseline="30000" dirty="0">
              <a:solidFill>
                <a:srgbClr val="004E7F"/>
              </a:solidFill>
              <a:effectLst/>
              <a:latin typeface="Arial" panose="020B0604020202020204" pitchFamily="34" charset="0"/>
              <a:cs typeface="Arial" panose="020B0604020202020204" pitchFamily="34" charset="0"/>
            </a:endParaRPr>
          </a:p>
          <a:p>
            <a:pPr marL="0" indent="0" algn="l">
              <a:buNone/>
            </a:pPr>
            <a:r>
              <a:rPr lang="en-US" i="1" dirty="0">
                <a:solidFill>
                  <a:srgbClr val="004E7F"/>
                </a:solidFill>
                <a:latin typeface="Arial" panose="020B0604020202020204" pitchFamily="34" charset="0"/>
                <a:cs typeface="Arial" panose="020B0604020202020204" pitchFamily="34" charset="0"/>
              </a:rPr>
              <a:t>Rec</a:t>
            </a:r>
            <a:r>
              <a:rPr lang="en-US" b="0" i="1" dirty="0">
                <a:solidFill>
                  <a:srgbClr val="004E7F"/>
                </a:solidFill>
                <a:effectLst/>
                <a:latin typeface="Arial" panose="020B0604020202020204" pitchFamily="34" charset="0"/>
                <a:cs typeface="Arial" panose="020B0604020202020204" pitchFamily="34" charset="0"/>
              </a:rPr>
              <a:t>ent federal reports estimate that adults aged 55 and older comprise more than one-third of adults with chronic patterns of homelessness.</a:t>
            </a:r>
          </a:p>
          <a:p>
            <a:endParaRPr lang="en-US" dirty="0"/>
          </a:p>
        </p:txBody>
      </p:sp>
    </p:spTree>
    <p:extLst>
      <p:ext uri="{BB962C8B-B14F-4D97-AF65-F5344CB8AC3E}">
        <p14:creationId xmlns:p14="http://schemas.microsoft.com/office/powerpoint/2010/main" val="177589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5C617-2A47-7367-63CB-ED4B1A1E86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D83FF09-5CEA-A2FC-9D46-AB1E3CC33904}"/>
              </a:ext>
            </a:extLst>
          </p:cNvPr>
          <p:cNvPicPr>
            <a:picLocks noChangeAspect="1"/>
          </p:cNvPicPr>
          <p:nvPr/>
        </p:nvPicPr>
        <p:blipFill>
          <a:blip r:embed="rId2"/>
          <a:stretch>
            <a:fillRect/>
          </a:stretch>
        </p:blipFill>
        <p:spPr>
          <a:xfrm>
            <a:off x="768096" y="127744"/>
            <a:ext cx="7310898" cy="4288808"/>
          </a:xfrm>
          <a:prstGeom prst="rect">
            <a:avLst/>
          </a:prstGeom>
        </p:spPr>
      </p:pic>
    </p:spTree>
    <p:extLst>
      <p:ext uri="{BB962C8B-B14F-4D97-AF65-F5344CB8AC3E}">
        <p14:creationId xmlns:p14="http://schemas.microsoft.com/office/powerpoint/2010/main" val="2330819552"/>
      </p:ext>
    </p:extLst>
  </p:cSld>
  <p:clrMapOvr>
    <a:masterClrMapping/>
  </p:clrMapOvr>
</p:sld>
</file>

<file path=ppt/theme/theme1.xml><?xml version="1.0" encoding="utf-8"?>
<a:theme xmlns:a="http://schemas.openxmlformats.org/drawingml/2006/main" name="1_Custom Design">
  <a:themeElements>
    <a:clrScheme name="NAEH TEMPLATE">
      <a:dk1>
        <a:srgbClr val="000000"/>
      </a:dk1>
      <a:lt1>
        <a:srgbClr val="FFFFFF"/>
      </a:lt1>
      <a:dk2>
        <a:srgbClr val="004976"/>
      </a:dk2>
      <a:lt2>
        <a:srgbClr val="D0D3D3"/>
      </a:lt2>
      <a:accent1>
        <a:srgbClr val="002B49"/>
      </a:accent1>
      <a:accent2>
        <a:srgbClr val="004976"/>
      </a:accent2>
      <a:accent3>
        <a:srgbClr val="00558C"/>
      </a:accent3>
      <a:accent4>
        <a:srgbClr val="0076A8"/>
      </a:accent4>
      <a:accent5>
        <a:srgbClr val="B7302C"/>
      </a:accent5>
      <a:accent6>
        <a:srgbClr val="B9975B"/>
      </a:accent6>
      <a:hlink>
        <a:srgbClr val="00B2A9"/>
      </a:hlink>
      <a:folHlink>
        <a:srgbClr val="64CCC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NAEH TEMPLATE">
      <a:dk1>
        <a:srgbClr val="000000"/>
      </a:dk1>
      <a:lt1>
        <a:srgbClr val="FFFFFF"/>
      </a:lt1>
      <a:dk2>
        <a:srgbClr val="004976"/>
      </a:dk2>
      <a:lt2>
        <a:srgbClr val="D0D3D3"/>
      </a:lt2>
      <a:accent1>
        <a:srgbClr val="002B49"/>
      </a:accent1>
      <a:accent2>
        <a:srgbClr val="004976"/>
      </a:accent2>
      <a:accent3>
        <a:srgbClr val="00558C"/>
      </a:accent3>
      <a:accent4>
        <a:srgbClr val="0076A8"/>
      </a:accent4>
      <a:accent5>
        <a:srgbClr val="B7302C"/>
      </a:accent5>
      <a:accent6>
        <a:srgbClr val="B9975B"/>
      </a:accent6>
      <a:hlink>
        <a:srgbClr val="00B2A9"/>
      </a:hlink>
      <a:folHlink>
        <a:srgbClr val="64CCC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with Figure #">
  <a:themeElements>
    <a:clrScheme name="2020 KFF Palette">
      <a:dk1>
        <a:srgbClr val="333333"/>
      </a:dk1>
      <a:lt1>
        <a:sysClr val="window" lastClr="FFFFFF"/>
      </a:lt1>
      <a:dk2>
        <a:srgbClr val="F5821F"/>
      </a:dk2>
      <a:lt2>
        <a:srgbClr val="EE2C37"/>
      </a:lt2>
      <a:accent1>
        <a:srgbClr val="003C64"/>
      </a:accent1>
      <a:accent2>
        <a:srgbClr val="005996"/>
      </a:accent2>
      <a:accent3>
        <a:srgbClr val="0077C8"/>
      </a:accent3>
      <a:accent4>
        <a:srgbClr val="3CABFD"/>
      </a:accent4>
      <a:accent5>
        <a:srgbClr val="C1E6FF"/>
      </a:accent5>
      <a:accent6>
        <a:srgbClr val="00BC8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65749A40-FB7F-0644-8B76-202C2ED840A5}" vid="{30116A64-4F98-B143-B312-8A2B42794F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11058c-da28-40f5-90bc-130526e22eed" xsi:nil="true"/>
    <lcf76f155ced4ddcb4097134ff3c332f xmlns="90a8c015-2f09-49ed-b06e-5f6f51a891f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BFA43103F81443A0673C3423384102" ma:contentTypeVersion="16" ma:contentTypeDescription="Create a new document." ma:contentTypeScope="" ma:versionID="cf451924227d04abe6f40cc086a89bec">
  <xsd:schema xmlns:xsd="http://www.w3.org/2001/XMLSchema" xmlns:xs="http://www.w3.org/2001/XMLSchema" xmlns:p="http://schemas.microsoft.com/office/2006/metadata/properties" xmlns:ns2="90a8c015-2f09-49ed-b06e-5f6f51a891f2" xmlns:ns3="6611058c-da28-40f5-90bc-130526e22eed" targetNamespace="http://schemas.microsoft.com/office/2006/metadata/properties" ma:root="true" ma:fieldsID="d32b4cb0e40010e0410259c8ce854d5d" ns2:_="" ns3:_="">
    <xsd:import namespace="90a8c015-2f09-49ed-b06e-5f6f51a891f2"/>
    <xsd:import namespace="6611058c-da28-40f5-90bc-130526e22e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a8c015-2f09-49ed-b06e-5f6f51a89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4dcd25-0139-4b54-b733-55af02a63c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11058c-da28-40f5-90bc-130526e22e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45da79-c6ec-4d66-8856-1debfaac1107}" ma:internalName="TaxCatchAll" ma:showField="CatchAllData" ma:web="6611058c-da28-40f5-90bc-130526e22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BADF65-3D59-476B-BAF9-0B721AAF64A4}">
  <ds:schemaRefs>
    <ds:schemaRef ds:uri="http://www.w3.org/XML/1998/namespace"/>
    <ds:schemaRef ds:uri="http://schemas.microsoft.com/office/2006/metadata/properties"/>
    <ds:schemaRef ds:uri="90a8c015-2f09-49ed-b06e-5f6f51a891f2"/>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6611058c-da28-40f5-90bc-130526e22eed"/>
    <ds:schemaRef ds:uri="http://purl.org/dc/dcmitype/"/>
    <ds:schemaRef ds:uri="http://purl.org/dc/terms/"/>
  </ds:schemaRefs>
</ds:datastoreItem>
</file>

<file path=customXml/itemProps2.xml><?xml version="1.0" encoding="utf-8"?>
<ds:datastoreItem xmlns:ds="http://schemas.openxmlformats.org/officeDocument/2006/customXml" ds:itemID="{A3C93F6E-80F1-4296-92FC-EF67EA81B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a8c015-2f09-49ed-b06e-5f6f51a891f2"/>
    <ds:schemaRef ds:uri="6611058c-da28-40f5-90bc-130526e22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A82D25-4957-4CAD-A6B1-33D9D94C72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1_Custom Design</Template>
  <TotalTime>31168</TotalTime>
  <Words>1652</Words>
  <Application>Microsoft Office PowerPoint</Application>
  <PresentationFormat>On-screen Show (16:9)</PresentationFormat>
  <Paragraphs>201</Paragraphs>
  <Slides>29</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Aptos</vt:lpstr>
      <vt:lpstr>Arial</vt:lpstr>
      <vt:lpstr>Arial Black</vt:lpstr>
      <vt:lpstr>arial_blackregular</vt:lpstr>
      <vt:lpstr>Calibri</vt:lpstr>
      <vt:lpstr>Georgia</vt:lpstr>
      <vt:lpstr>Lato</vt:lpstr>
      <vt:lpstr>Montserrat</vt:lpstr>
      <vt:lpstr>proxima-nova</vt:lpstr>
      <vt:lpstr>Symbol</vt:lpstr>
      <vt:lpstr>Verdana</vt:lpstr>
      <vt:lpstr>Wingdings</vt:lpstr>
      <vt:lpstr>1_Custom Design</vt:lpstr>
      <vt:lpstr>2_Custom Design</vt:lpstr>
      <vt:lpstr>Default with Figure #</vt:lpstr>
      <vt:lpstr>Building Relationships Across Aging and Housing   Buffalo, NY Sept. 25, 2025</vt:lpstr>
      <vt:lpstr>The National Alliance to End Homelessness (The Alliance)</vt:lpstr>
      <vt:lpstr>The Alliance, How We Work</vt:lpstr>
      <vt:lpstr>Our Three Pillars</vt:lpstr>
      <vt:lpstr>  ACL’s Profile of Older Americans </vt:lpstr>
      <vt:lpstr>ACL’s Profile of Older Americans ‘cont.</vt:lpstr>
      <vt:lpstr> America’s Evolving  Older Adult Population</vt:lpstr>
      <vt:lpstr>HUD’s Definitions of Homelessness</vt:lpstr>
      <vt:lpstr>PowerPoint Presentation</vt:lpstr>
      <vt:lpstr>     Homelessness Among Older Adults   </vt:lpstr>
      <vt:lpstr>Growing Population </vt:lpstr>
      <vt:lpstr>Pathways to Homelessness</vt:lpstr>
      <vt:lpstr>A Closer Look at the Pathways</vt:lpstr>
      <vt:lpstr>Unique Needs</vt:lpstr>
      <vt:lpstr>PowerPoint Presentation</vt:lpstr>
      <vt:lpstr>PowerPoint Presentation</vt:lpstr>
      <vt:lpstr>Lessons from Marriage for Impactful Human Services</vt:lpstr>
      <vt:lpstr>Know What You Bring to the Relationship</vt:lpstr>
      <vt:lpstr>Talk it Out</vt:lpstr>
      <vt:lpstr>It Takes Two (or more!)</vt:lpstr>
      <vt:lpstr>For the Better</vt:lpstr>
      <vt:lpstr>Love</vt:lpstr>
      <vt:lpstr>Knowledge Sharing</vt:lpstr>
      <vt:lpstr>Collaboration</vt:lpstr>
      <vt:lpstr>Commitment</vt:lpstr>
      <vt:lpstr>Leveraging Resources</vt:lpstr>
      <vt:lpstr>Leveraging Resources ‘cont.</vt:lpstr>
      <vt:lpstr>Advocacy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Tom Murphy</dc:creator>
  <cp:lastModifiedBy>Yolanda Stevens</cp:lastModifiedBy>
  <cp:revision>19</cp:revision>
  <cp:lastPrinted>2025-09-16T14:23:45Z</cp:lastPrinted>
  <dcterms:created xsi:type="dcterms:W3CDTF">2021-08-05T17:03:23Z</dcterms:created>
  <dcterms:modified xsi:type="dcterms:W3CDTF">2025-09-23T17:15:53Z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0x010100CCBFA43103F81443A0673C3423384102</vt:lpwstr>
  </property>
  <property fmtid="{D5CDD505-2E9C-101B-9397-08002B2CF9AE}" pid="3" name="Order">
    <vt:r8>281800</vt:r8>
  </property>
</Properties>
</file>