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67" d="100"/>
          <a:sy n="67"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EBLL Referrals in Erie County &gt;  10µg/dl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'New referrals '!$A$2</c:f>
              <c:strCache>
                <c:ptCount val="1"/>
                <c:pt idx="0">
                  <c:v>EBLL Referrals in Erie County &gt; 10 10µg/dl </c:v>
                </c:pt>
              </c:strCache>
            </c:strRef>
          </c:tx>
          <c:spPr>
            <a:solidFill>
              <a:schemeClr val="accent1"/>
            </a:solidFill>
            <a:ln>
              <a:noFill/>
            </a:ln>
            <a:effectLst/>
          </c:spPr>
          <c:invertIfNegative val="0"/>
          <c:cat>
            <c:numRef>
              <c:f>'New referrals '!$B$1:$F$1</c:f>
              <c:numCache>
                <c:formatCode>General</c:formatCode>
                <c:ptCount val="5"/>
                <c:pt idx="0">
                  <c:v>2013</c:v>
                </c:pt>
                <c:pt idx="1">
                  <c:v>2014</c:v>
                </c:pt>
                <c:pt idx="2">
                  <c:v>2015</c:v>
                </c:pt>
                <c:pt idx="3">
                  <c:v>2016</c:v>
                </c:pt>
                <c:pt idx="4">
                  <c:v>2017</c:v>
                </c:pt>
              </c:numCache>
            </c:numRef>
          </c:cat>
          <c:val>
            <c:numRef>
              <c:f>'New referrals '!$B$2:$F$2</c:f>
              <c:numCache>
                <c:formatCode>General</c:formatCode>
                <c:ptCount val="5"/>
                <c:pt idx="0">
                  <c:v>275</c:v>
                </c:pt>
                <c:pt idx="1">
                  <c:v>255</c:v>
                </c:pt>
                <c:pt idx="2">
                  <c:v>295</c:v>
                </c:pt>
                <c:pt idx="3">
                  <c:v>285</c:v>
                </c:pt>
                <c:pt idx="4">
                  <c:v>290</c:v>
                </c:pt>
              </c:numCache>
            </c:numRef>
          </c:val>
        </c:ser>
        <c:dLbls>
          <c:showLegendKey val="0"/>
          <c:showVal val="0"/>
          <c:showCatName val="0"/>
          <c:showSerName val="0"/>
          <c:showPercent val="0"/>
          <c:showBubbleSize val="0"/>
        </c:dLbls>
        <c:gapWidth val="150"/>
        <c:axId val="632797968"/>
        <c:axId val="632798360"/>
      </c:barChart>
      <c:catAx>
        <c:axId val="63279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798360"/>
        <c:crosses val="autoZero"/>
        <c:auto val="1"/>
        <c:lblAlgn val="ctr"/>
        <c:lblOffset val="100"/>
        <c:noMultiLvlLbl val="0"/>
      </c:catAx>
      <c:valAx>
        <c:axId val="632798360"/>
        <c:scaling>
          <c:orientation val="minMax"/>
          <c:max val="300"/>
          <c:min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79796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28ED1E-7F04-4A17-96A6-67A2FD98CF64}" type="datetimeFigureOut">
              <a:rPr lang="en-US" smtClean="0"/>
              <a:t>4/5/2019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2C9FA9-1EB6-4890-AAE9-3B6F4F03586D}" type="slidenum">
              <a:rPr lang="en-US" smtClean="0"/>
              <a:t>‹#›</a:t>
            </a:fld>
            <a:endParaRPr lang="en-US"/>
          </a:p>
        </p:txBody>
      </p:sp>
    </p:spTree>
    <p:extLst>
      <p:ext uri="{BB962C8B-B14F-4D97-AF65-F5344CB8AC3E}">
        <p14:creationId xmlns:p14="http://schemas.microsoft.com/office/powerpoint/2010/main" val="188523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7147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Erie County’s EBLL rates have been consistently higher than the rest of NYS due to our high risk factors including deteriorating, older housing stock and many young children living below poverty line. </a:t>
            </a:r>
          </a:p>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While we saw improvement in the early 2000s, the rates have plateaued in recent years.</a:t>
            </a:r>
            <a:r>
              <a:rPr lang="en-US" baseline="0" dirty="0" smtClean="0"/>
              <a:t> Some of you may have heard the County Executive’s announcement at the State of the County that lead poisoning rates (10 mcg/</a:t>
            </a:r>
            <a:r>
              <a:rPr lang="en-US" baseline="0" dirty="0" err="1" smtClean="0"/>
              <a:t>dL</a:t>
            </a:r>
            <a:r>
              <a:rPr lang="en-US" baseline="0" dirty="0" smtClean="0"/>
              <a:t>) went down in 2018. </a:t>
            </a:r>
            <a:endParaRPr lang="en-US" baseline="0" dirty="0" smtClean="0"/>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baseline="0" dirty="0" smtClean="0"/>
              <a:t>While</a:t>
            </a:r>
            <a:r>
              <a:rPr lang="en-US" dirty="0" smtClean="0"/>
              <a:t> we are encouraged to see a drop last year, we are aware that our work must continue to make this downward trend sustainable. </a:t>
            </a:r>
            <a:endParaRPr lang="en-US" dirty="0" smtClean="0"/>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7451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US" dirty="0" smtClean="0">
                <a:latin typeface="Franklin Gothic Book" panose="020B0503020102020204" pitchFamily="34" charset="0"/>
              </a:rPr>
              <a:t>For the first time ever the city housing data was overlaid with the Erie County health </a:t>
            </a:r>
            <a:r>
              <a:rPr lang="en-US" dirty="0" err="1" smtClean="0">
                <a:latin typeface="Franklin Gothic Book" panose="020B0503020102020204" pitchFamily="34" charset="0"/>
              </a:rPr>
              <a:t>dept</a:t>
            </a:r>
            <a:r>
              <a:rPr lang="en-US" dirty="0" smtClean="0">
                <a:latin typeface="Franklin Gothic Book" panose="020B0503020102020204" pitchFamily="34" charset="0"/>
              </a:rPr>
              <a:t> data on lead poisoning to truly identify where the greatest lead hazards are showing up most frequently. </a:t>
            </a:r>
          </a:p>
          <a:p>
            <a:endParaRPr lang="en-US" dirty="0" smtClean="0"/>
          </a:p>
          <a:p>
            <a:r>
              <a:rPr lang="en-US" dirty="0" smtClean="0"/>
              <a:t>As you can see from the graph, the majority of EBLL cases are people residing in two-family homes, followed by single-family homes. </a:t>
            </a:r>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8225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latin typeface="Franklin Gothic Book" panose="020B0503020102020204" pitchFamily="34" charset="0"/>
              </a:rPr>
              <a:t>Knowing that lead poisoning disproportionately effects people living in low-income neighborhoods, its no surprise that the vast majority of elevated blood lead levels are found in rental properties. </a:t>
            </a:r>
          </a:p>
          <a:p>
            <a:pPr marL="178027" indent="-178027">
              <a:buFont typeface="Arial" panose="020B0604020202020204" pitchFamily="34" charset="0"/>
              <a:buChar char="•"/>
            </a:pPr>
            <a:endParaRPr lang="en-US" dirty="0">
              <a:latin typeface="Franklin Gothic Book" panose="020B0503020102020204" pitchFamily="34" charset="0"/>
            </a:endParaRPr>
          </a:p>
          <a:p>
            <a:pPr marL="178027" indent="-178027">
              <a:buFont typeface="Arial" panose="020B0604020202020204" pitchFamily="34" charset="0"/>
              <a:buChar char="•"/>
            </a:pPr>
            <a:r>
              <a:rPr lang="en-US" dirty="0" smtClean="0">
                <a:latin typeface="Franklin Gothic Book" panose="020B0503020102020204" pitchFamily="34" charset="0"/>
              </a:rPr>
              <a:t>the majority of rental properties are owned by over 1,200 different property owners. – problem is not with a handful of property owners who own multiple units.</a:t>
            </a:r>
          </a:p>
          <a:p>
            <a:pPr marL="178027" indent="-178027">
              <a:buFont typeface="Arial" panose="020B0604020202020204" pitchFamily="34" charset="0"/>
              <a:buChar char="•"/>
            </a:pPr>
            <a:endParaRPr lang="en-US" dirty="0">
              <a:latin typeface="Franklin Gothic Book" panose="020B0503020102020204" pitchFamily="34" charset="0"/>
            </a:endParaRPr>
          </a:p>
          <a:p>
            <a:pPr marL="178027" indent="-178027">
              <a:buFont typeface="Arial" panose="020B0604020202020204" pitchFamily="34" charset="0"/>
              <a:buChar char="•"/>
            </a:pPr>
            <a:r>
              <a:rPr lang="en-US" dirty="0">
                <a:latin typeface="Franklin Gothic Book" panose="020B0503020102020204" pitchFamily="34" charset="0"/>
              </a:rPr>
              <a:t>Contrary to the </a:t>
            </a:r>
            <a:r>
              <a:rPr lang="en-US" dirty="0" smtClean="0">
                <a:latin typeface="Franklin Gothic Book" panose="020B0503020102020204" pitchFamily="34" charset="0"/>
              </a:rPr>
              <a:t>common narrative, in the City of Buffalo, roughly 50% of landlords reside in the same neighborhoods where they own their rental properties. 25% reside in the suburbs and 25% reside out of the area. </a:t>
            </a:r>
          </a:p>
          <a:p>
            <a:pPr marL="178027" indent="-178027">
              <a:buFont typeface="Arial" panose="020B0604020202020204" pitchFamily="34" charset="0"/>
              <a:buChar char="•"/>
            </a:pPr>
            <a:endParaRPr lang="en-US" dirty="0" smtClean="0">
              <a:latin typeface="Franklin Gothic Book" panose="020B0503020102020204" pitchFamily="34" charset="0"/>
            </a:endParaRPr>
          </a:p>
          <a:p>
            <a:pPr marL="178027" indent="-178027">
              <a:buFont typeface="Arial" panose="020B0604020202020204" pitchFamily="34" charset="0"/>
              <a:buChar char="•"/>
            </a:pPr>
            <a:r>
              <a:rPr lang="en-US" dirty="0" smtClean="0">
                <a:latin typeface="Franklin Gothic Book" panose="020B0503020102020204" pitchFamily="34" charset="0"/>
              </a:rPr>
              <a:t>Knowing that the majority of the lead issues lie in rental housing helped inform our recommendations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3264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The lighter the green color, the lower the household income for that </a:t>
            </a:r>
            <a:r>
              <a:rPr lang="en-US" dirty="0" smtClean="0"/>
              <a:t>neighborhood</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smtClean="0"/>
              <a:t>The larger the circle, the more reported EBLL cases in that area </a:t>
            </a:r>
            <a:endParaRPr lang="en-US" dirty="0" smtClean="0"/>
          </a:p>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While it should come as no surprise that lead poisoning occurs more frequently in low-income neighborhoods, what we learned here is that if lead poisoning occurs, regardless of income level, the EBLL or severity of the poisoning tends to be the same. </a:t>
            </a:r>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6029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To help inform our recommendations, we looked to peer cities with similar risk factors to find best practices</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We learned heightened awareness and improved policy makes a difference but more importantly, we learned policy alone does not create change. Municipalities need the proper resources to enforce policy if it is going to work. </a:t>
            </a:r>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5281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Foundation believes in Collective Impact and we know we cannot solve this issue alone. We are grateful to the cross-sector partnerships we work collaboratively with to prevent lead poisoning in our community. </a:t>
            </a:r>
          </a:p>
          <a:p>
            <a:endParaRPr lang="en-US" dirty="0"/>
          </a:p>
          <a:p>
            <a:r>
              <a:rPr lang="en-US" dirty="0" smtClean="0"/>
              <a:t>We have taken a multifaceted approach to this work as we know that the problem exists within many systems and without their engagement, we won’t move the needle. </a:t>
            </a:r>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8433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approach to come out of the Lead Actio</a:t>
            </a:r>
            <a:r>
              <a:rPr lang="en-US" dirty="0" smtClean="0"/>
              <a:t>n Plan was to form the</a:t>
            </a:r>
            <a:r>
              <a:rPr lang="en-US" dirty="0"/>
              <a:t> Lead Safe Task Force of Buffalo and Erie County. It was formed to work purposely across sectors to reduce childhood lead poisoning. The Task Force is comprised of representatives of institutions that can take direct action and/or influence actions that will affect systems change, including: the City of Buffalo, Erie County Department of Health, the Buffalo Public Schools, WNY Lead Resource Center at the John R. Oishei Children’s Hospital, and Housing Court. In addition, the Task Force will require representation of stakeholders whose experience and voices will inform real change for neighborhoods and families, including non-profit leaders, philanthropy, property owners, parents, and the WNY Coalition to Prevent Lead Poisoning. </a:t>
            </a:r>
          </a:p>
          <a:p>
            <a:endParaRPr lang="en-US" dirty="0"/>
          </a:p>
          <a:p>
            <a:r>
              <a:rPr lang="en-US" dirty="0"/>
              <a:t>The Task Force is charged with prioritizing the recommendations from the Community Lead Action Plan. The Task Force will build a thoughtful plan for policy change with an emphasis on primary prevention, </a:t>
            </a:r>
            <a:r>
              <a:rPr lang="en-US" u="sng" dirty="0"/>
              <a:t>develop focused work groups, </a:t>
            </a:r>
            <a:r>
              <a:rPr lang="en-US" dirty="0"/>
              <a:t>and ensure that the community is engaged in preventing lead poisoning over the long term. </a:t>
            </a:r>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7747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grateful to the Convergence Partnership for the opportunities this grant is providing us and our community to engage with residents and grassroots organizations in an intentional and human-centered way. </a:t>
            </a:r>
          </a:p>
          <a:p>
            <a:endParaRPr lang="en-US" dirty="0" smtClean="0"/>
          </a:p>
          <a:p>
            <a:r>
              <a:rPr lang="en-US" dirty="0" smtClean="0"/>
              <a:t>In an effort to move local public policy to a more proactive approach of prevention as recommended by the Lead Action Plan, we took a multipronged approach to this work that includes:</a:t>
            </a:r>
          </a:p>
          <a:p>
            <a:pPr marL="237369" indent="-237369">
              <a:buAutoNum type="arabicPeriod"/>
            </a:pPr>
            <a:r>
              <a:rPr lang="en-US" dirty="0" err="1" smtClean="0"/>
              <a:t>Grasstops</a:t>
            </a:r>
            <a:r>
              <a:rPr lang="en-US" dirty="0" smtClean="0"/>
              <a:t> </a:t>
            </a:r>
            <a:r>
              <a:rPr lang="en-US" dirty="0" smtClean="0"/>
              <a:t>training (Common Council REIA) </a:t>
            </a:r>
            <a:endParaRPr lang="en-US" dirty="0" smtClean="0"/>
          </a:p>
          <a:p>
            <a:pPr marL="237369" indent="-237369">
              <a:buAutoNum type="arabicPeriod"/>
            </a:pPr>
            <a:r>
              <a:rPr lang="en-US" dirty="0" smtClean="0"/>
              <a:t>Direct Service Worker </a:t>
            </a:r>
            <a:r>
              <a:rPr lang="en-US" dirty="0" smtClean="0"/>
              <a:t>trainings (City </a:t>
            </a:r>
            <a:r>
              <a:rPr lang="en-US" dirty="0" err="1" smtClean="0"/>
              <a:t>Dept</a:t>
            </a:r>
            <a:r>
              <a:rPr lang="en-US" dirty="0" smtClean="0"/>
              <a:t> Permits and Inspections and ECDOH Sanitarians) </a:t>
            </a:r>
            <a:endParaRPr lang="en-US" dirty="0" smtClean="0"/>
          </a:p>
          <a:p>
            <a:pPr marL="237369" indent="-237369">
              <a:buAutoNum type="arabicPeriod"/>
            </a:pPr>
            <a:r>
              <a:rPr lang="en-US" dirty="0" smtClean="0"/>
              <a:t>Resident engagement and </a:t>
            </a:r>
            <a:r>
              <a:rPr lang="en-US" dirty="0" smtClean="0"/>
              <a:t>trainings (CHW training) </a:t>
            </a:r>
            <a:endParaRPr lang="en-US" dirty="0" smtClean="0"/>
          </a:p>
          <a:p>
            <a:pPr marL="237369" indent="-237369">
              <a:buAutoNum type="arabicPeriod"/>
            </a:pPr>
            <a:r>
              <a:rPr lang="en-US" dirty="0" smtClean="0"/>
              <a:t>Narrative </a:t>
            </a:r>
            <a:r>
              <a:rPr lang="en-US" dirty="0" smtClean="0"/>
              <a:t>change (from fear based to asset-based) </a:t>
            </a:r>
            <a:endParaRPr lang="en-US" dirty="0" smtClean="0"/>
          </a:p>
          <a:p>
            <a:pPr marL="237369" indent="-237369">
              <a:buAutoNum type="arabicPeriod"/>
            </a:pPr>
            <a:r>
              <a:rPr lang="en-US" dirty="0" smtClean="0"/>
              <a:t>Arts integration </a:t>
            </a:r>
            <a:endParaRPr lang="en-US" dirty="0" smtClean="0"/>
          </a:p>
          <a:p>
            <a:pPr marL="703256" lvl="1" indent="-237369">
              <a:buAutoNum type="arabicPeriod"/>
            </a:pPr>
            <a:r>
              <a:rPr lang="en-US" dirty="0" smtClean="0"/>
              <a:t>To deepen understanding of equity issues and foster self-determined communities</a:t>
            </a:r>
            <a:endParaRPr lang="en-US" dirty="0" smtClean="0"/>
          </a:p>
          <a:p>
            <a:endParaRPr lang="en-US" dirty="0" smtClean="0"/>
          </a:p>
          <a:p>
            <a:r>
              <a:rPr lang="en-US" dirty="0" smtClean="0">
                <a:latin typeface="Franklin Gothic Book" panose="020B0503020102020204" pitchFamily="34" charset="0"/>
              </a:rPr>
              <a:t>	</a:t>
            </a:r>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2567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67831"/>
          </a:xfrm>
        </p:spPr>
        <p:txBody>
          <a:bodyPr/>
          <a:lstStyle/>
          <a:p>
            <a:pPr defTabSz="949478"/>
            <a:r>
              <a:rPr lang="en-US" dirty="0" smtClean="0"/>
              <a:t>The lead safe task force is addressing policy change and some of the outreach and education to various groups. The Convergence Partnership grant is taking a top down and bottom up approach to engage stakeholders. But the missing critical stakeholder is the landlord. </a:t>
            </a:r>
          </a:p>
          <a:p>
            <a:pPr defTabSz="949478"/>
            <a:r>
              <a:rPr lang="en-US" dirty="0" smtClean="0"/>
              <a:t> </a:t>
            </a:r>
          </a:p>
          <a:p>
            <a:pPr defTabSz="949478"/>
            <a:r>
              <a:rPr lang="en-US" dirty="0" smtClean="0"/>
              <a:t>We are taking a human centered design approach to creating a campaign </a:t>
            </a:r>
            <a:r>
              <a:rPr lang="en-US" dirty="0" smtClean="0"/>
              <a:t>that will </a:t>
            </a:r>
            <a:r>
              <a:rPr lang="en-US" dirty="0" smtClean="0"/>
              <a:t>be a positive</a:t>
            </a:r>
            <a:r>
              <a:rPr lang="en-US" dirty="0"/>
              <a:t>, asset-based messaging platform for landlords, empowering the community via multiple calls to action that help keep homes safe from lead. </a:t>
            </a:r>
          </a:p>
          <a:p>
            <a:endParaRPr lang="en-US" dirty="0" smtClean="0"/>
          </a:p>
          <a:p>
            <a:r>
              <a:rPr lang="en-US" dirty="0" smtClean="0">
                <a:effectLst/>
              </a:rPr>
              <a:t>This will be accomplished </a:t>
            </a:r>
            <a:r>
              <a:rPr lang="en-US" b="1" dirty="0" smtClean="0">
                <a:effectLst/>
              </a:rPr>
              <a:t>through a targeted engagement campaign to increase the use of maintenance and repair practices/services that reduce lead exposure in residential properties. </a:t>
            </a:r>
            <a:r>
              <a:rPr lang="en-US" dirty="0" smtClean="0">
                <a:effectLst/>
              </a:rPr>
              <a:t>This effort is framed by the recommendations in the Community Lead Action Plan. </a:t>
            </a:r>
          </a:p>
          <a:p>
            <a:r>
              <a:rPr lang="en-US" dirty="0"/>
              <a:t> </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081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Chipping and peeling paint, especially around doors and windows, is often the source of lead dust in the home. When the City or the County do a visual inspection on a home built before 1978, that is what they look for. </a:t>
            </a:r>
          </a:p>
          <a:p>
            <a:endParaRPr lang="en-US" baseline="0" dirty="0" smtClean="0"/>
          </a:p>
          <a:p>
            <a:r>
              <a:rPr lang="en-US" baseline="0" dirty="0" smtClean="0"/>
              <a:t>Foods that help decrease lead absorption: foods rich in calcium, zinc and iron. milk and milk products, green leafy vegetables, canned salmon and sardines, calcium fortified-foods like tofu, orange juice </a:t>
            </a:r>
          </a:p>
          <a:p>
            <a:endParaRPr lang="en-US" baseline="0" dirty="0" smtClean="0"/>
          </a:p>
          <a:p>
            <a:endParaRPr lang="en-US" baseline="0" dirty="0" smtClean="0"/>
          </a:p>
          <a:p>
            <a:pPr defTabSz="949478"/>
            <a:r>
              <a:rPr lang="en-US" dirty="0" smtClean="0"/>
              <a:t>311- or to</a:t>
            </a:r>
            <a:r>
              <a:rPr lang="en-US" baseline="0" dirty="0" smtClean="0"/>
              <a:t> file a complaint </a:t>
            </a:r>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4845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Franklin Gothic Book" panose="020B0503020102020204" pitchFamily="34" charset="0"/>
                <a:cs typeface="Arial" panose="020B0604020202020204" pitchFamily="34" charset="0"/>
              </a:rPr>
              <a:t>Mission: </a:t>
            </a:r>
            <a:r>
              <a:rPr lang="en-US" dirty="0">
                <a:latin typeface="Franklin Gothic Book" panose="020B0503020102020204" pitchFamily="34" charset="0"/>
                <a:cs typeface="Arial" panose="020B0604020202020204" pitchFamily="34" charset="0"/>
              </a:rPr>
              <a:t>Connecting people, ideas and resources to improve lives in Western New York.</a:t>
            </a:r>
          </a:p>
          <a:p>
            <a:r>
              <a:rPr lang="en-US" sz="1600" b="1" dirty="0">
                <a:latin typeface="Franklin Gothic Book" panose="020B0503020102020204" pitchFamily="34" charset="0"/>
                <a:cs typeface="Arial" panose="020B0604020202020204" pitchFamily="34" charset="0"/>
              </a:rPr>
              <a:t>Vision: </a:t>
            </a:r>
            <a:r>
              <a:rPr lang="en-US" dirty="0">
                <a:latin typeface="Franklin Gothic Book" panose="020B0503020102020204" pitchFamily="34" charset="0"/>
                <a:cs typeface="Arial" panose="020B0604020202020204" pitchFamily="34" charset="0"/>
              </a:rPr>
              <a:t>A vibrant and inclusive Greater Buffalo region with opportunity for all.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So a brief overview of the Community Foundation for Greater Buffalo…</a:t>
            </a:r>
          </a:p>
          <a:p>
            <a:r>
              <a:rPr lang="en-US" altLang="en-US" dirty="0">
                <a:ea typeface="ＭＳ Ｐゴシック" panose="020B0600070205080204" pitchFamily="34" charset="-128"/>
              </a:rPr>
              <a:t>So this year is a really big year for us because we are celebrating our Centennial</a:t>
            </a:r>
          </a:p>
          <a:p>
            <a:r>
              <a:rPr lang="en-US" altLang="en-US" dirty="0">
                <a:ea typeface="ＭＳ Ｐゴシック" panose="020B0600070205080204" pitchFamily="34" charset="-128"/>
              </a:rPr>
              <a:t>And though we’re based in Buffalo our focus area is comprised of eight counties bordered by Lake Erie and Lake Ontario </a:t>
            </a:r>
          </a:p>
          <a:p>
            <a:r>
              <a:rPr lang="en-US" altLang="en-US" dirty="0">
                <a:ea typeface="ＭＳ Ｐゴシック" panose="020B0600070205080204" pitchFamily="34" charset="-128"/>
              </a:rPr>
              <a:t>However, in regards to this </a:t>
            </a:r>
            <a:r>
              <a:rPr lang="en-US" altLang="en-US" dirty="0" smtClean="0">
                <a:ea typeface="ＭＳ Ｐゴシック" panose="020B0600070205080204" pitchFamily="34" charset="-128"/>
              </a:rPr>
              <a:t>research</a:t>
            </a:r>
            <a:r>
              <a:rPr lang="en-US" altLang="en-US" dirty="0">
                <a:ea typeface="ＭＳ Ｐゴシック" panose="020B0600070205080204" pitchFamily="34" charset="-128"/>
              </a:rPr>
              <a:t>, we are focusing on the City of Buffalo because it is home to our most vulnerable residents. </a:t>
            </a:r>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8905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4485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involvement with healthy housing and lead poisoning tie into our four strategic goals. Every five years the Foundation engages in a robust strategic planning process to evaluate the upcoming needs in the community and determine where we can make the biggest impact. Increasing Racial and Ethic Equity and improving educational achievement and workforce readiness for residents living in low-income </a:t>
            </a:r>
            <a:r>
              <a:rPr lang="en-US" dirty="0" smtClean="0"/>
              <a:t>neighborhoods </a:t>
            </a:r>
            <a:r>
              <a:rPr lang="en-US" dirty="0"/>
              <a:t>are two of our main priorities and </a:t>
            </a:r>
            <a:r>
              <a:rPr lang="en-US" dirty="0" smtClean="0"/>
              <a:t>why </a:t>
            </a:r>
            <a:r>
              <a:rPr lang="en-US" dirty="0"/>
              <a:t>the Foundation entered into the Healthy Housing space back in 2010. </a:t>
            </a:r>
          </a:p>
        </p:txBody>
      </p:sp>
      <p:sp>
        <p:nvSpPr>
          <p:cNvPr id="4" name="Slide Number Placeholder 3"/>
          <p:cNvSpPr>
            <a:spLocks noGrp="1"/>
          </p:cNvSpPr>
          <p:nvPr>
            <p:ph type="sldNum" sz="quarter" idx="10"/>
          </p:nvPr>
        </p:nvSpPr>
        <p:spPr/>
        <p:txBody>
          <a:bodyPr/>
          <a:lstStyle/>
          <a:p>
            <a:fld id="{DC8FAAAE-CE85-4E7E-AB4D-2D00C2A6191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73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Loss of </a:t>
            </a:r>
            <a:r>
              <a:rPr lang="en-US" b="1" dirty="0" smtClean="0">
                <a:solidFill>
                  <a:schemeClr val="accent2"/>
                </a:solidFill>
              </a:rPr>
              <a:t>IQ points</a:t>
            </a:r>
            <a:r>
              <a:rPr lang="en-US" dirty="0" smtClean="0"/>
              <a:t> </a:t>
            </a:r>
            <a:r>
              <a:rPr lang="en-US" dirty="0" smtClean="0"/>
              <a:t>and </a:t>
            </a:r>
            <a:r>
              <a:rPr lang="en-US" dirty="0" smtClean="0"/>
              <a:t> decreased attention </a:t>
            </a:r>
            <a:r>
              <a:rPr lang="en-US" dirty="0" smtClean="0"/>
              <a:t>span</a:t>
            </a:r>
          </a:p>
          <a:p>
            <a:endParaRPr lang="en-US" dirty="0" smtClean="0"/>
          </a:p>
          <a:p>
            <a:r>
              <a:rPr lang="en-US" dirty="0" smtClean="0"/>
              <a:t>Behavioral Problems (e.g. </a:t>
            </a:r>
            <a:r>
              <a:rPr lang="en-US" b="1" dirty="0" smtClean="0">
                <a:solidFill>
                  <a:schemeClr val="accent2"/>
                </a:solidFill>
              </a:rPr>
              <a:t>hyperactivity</a:t>
            </a:r>
            <a:r>
              <a:rPr lang="en-US" dirty="0" smtClean="0"/>
              <a:t>)</a:t>
            </a:r>
          </a:p>
          <a:p>
            <a:endParaRPr lang="en-US" dirty="0" smtClean="0"/>
          </a:p>
          <a:p>
            <a:r>
              <a:rPr lang="en-US" dirty="0" smtClean="0"/>
              <a:t>Impaired </a:t>
            </a:r>
            <a:r>
              <a:rPr lang="en-US" b="1" dirty="0" smtClean="0">
                <a:solidFill>
                  <a:schemeClr val="accent2"/>
                </a:solidFill>
              </a:rPr>
              <a:t>growth</a:t>
            </a:r>
            <a:r>
              <a:rPr lang="en-US" dirty="0" smtClean="0"/>
              <a:t> and hearing loss</a:t>
            </a:r>
          </a:p>
          <a:p>
            <a:endParaRPr lang="en-US" dirty="0" smtClean="0"/>
          </a:p>
          <a:p>
            <a:r>
              <a:rPr lang="en-US" dirty="0" smtClean="0"/>
              <a:t>At very high levels, seizures, coma, and even </a:t>
            </a:r>
            <a:r>
              <a:rPr lang="en-US" b="1" dirty="0" smtClean="0">
                <a:solidFill>
                  <a:schemeClr val="accent2"/>
                </a:solidFill>
              </a:rPr>
              <a:t>death</a:t>
            </a:r>
          </a:p>
          <a:p>
            <a:endParaRPr lang="en-US" dirty="0" smtClean="0">
              <a:solidFill>
                <a:schemeClr val="accent2"/>
              </a:solidFill>
            </a:endParaRPr>
          </a:p>
          <a:p>
            <a:r>
              <a:rPr lang="en-US" dirty="0" smtClean="0"/>
              <a:t>Long term connection to </a:t>
            </a:r>
            <a:r>
              <a:rPr lang="en-US" b="1" dirty="0" smtClean="0">
                <a:solidFill>
                  <a:schemeClr val="accent2"/>
                </a:solidFill>
              </a:rPr>
              <a:t>violent</a:t>
            </a:r>
            <a:r>
              <a:rPr lang="en-US" dirty="0" smtClean="0"/>
              <a:t> crime</a:t>
            </a:r>
          </a:p>
          <a:p>
            <a:endParaRPr lang="en-US" dirty="0"/>
          </a:p>
          <a:p>
            <a:r>
              <a:rPr lang="en-US" dirty="0" smtClean="0"/>
              <a:t>As seen in our Greater Buffalo Racial Equity Dividend Report, Children residing in neighborhoods of color are 12x more likely than children residing in predominately white neighborhoods to test for Elevated Blood lead Levels. </a:t>
            </a:r>
          </a:p>
          <a:p>
            <a:endParaRPr lang="en-US" dirty="0"/>
          </a:p>
          <a:p>
            <a:r>
              <a:rPr lang="en-US" dirty="0" smtClean="0"/>
              <a:t>We know there is no safe level of lead and we know the longer you are exposed, the worse the effects. </a:t>
            </a:r>
            <a:r>
              <a:rPr lang="en-US" dirty="0" smtClean="0"/>
              <a:t>One of the reasons  this is such a </a:t>
            </a:r>
            <a:r>
              <a:rPr lang="en-US" dirty="0" smtClean="0"/>
              <a:t>difficult fight is because lead </a:t>
            </a:r>
            <a:r>
              <a:rPr lang="en-US" dirty="0" smtClean="0"/>
              <a:t>is often found in the place we are supposed to be the safest, in our own homes. </a:t>
            </a:r>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3655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housing built before 1978 when lead paint was banned coupled with high rates of poverty causing a lack of maintenance has resulted in Buffalo’s high rates of lead poisoning. Moreover, Buffalo is unusual in the heavy predominance of smaller, wood framed buildings as opposed to building types such as brick apartment buildings. </a:t>
            </a:r>
            <a:r>
              <a:rPr lang="en-US" dirty="0" smtClean="0"/>
              <a:t>So it is not just the age, but the type of housing that makes Buffalo an unfortunate leader in elevated blood lead levels. </a:t>
            </a:r>
            <a:endParaRPr lang="en-US" dirty="0"/>
          </a:p>
          <a:p>
            <a:endParaRPr lang="en-US" dirty="0"/>
          </a:p>
          <a:p>
            <a:endParaRPr lang="en-US" dirty="0" smtClean="0"/>
          </a:p>
          <a:p>
            <a:r>
              <a:rPr lang="en-US" dirty="0" smtClean="0"/>
              <a:t>Buffalo </a:t>
            </a:r>
            <a:r>
              <a:rPr lang="en-US" dirty="0" smtClean="0"/>
              <a:t>has the second oldest housing stock in the nation, with 93% of the homes built before 1980. That means Buffalo has over 120,000 housing units that may contain lead paint. While many may not have exposed lead hazards, in under-resourced neighborhoods many homes do due to significant deferred maintenance. </a:t>
            </a:r>
          </a:p>
          <a:p>
            <a:endParaRPr lang="en-US" dirty="0" smtClean="0"/>
          </a:p>
          <a:p>
            <a:r>
              <a:rPr lang="en-US" dirty="0" smtClean="0"/>
              <a:t>While the crisis in Flint, MI brought renewed attention to the issues around lead exposure,, unlike Flint, The </a:t>
            </a:r>
            <a:r>
              <a:rPr lang="en-US" dirty="0"/>
              <a:t>principle source of lead contamination in Buffalo is lead-based paint in homes constructed before 1978</a:t>
            </a:r>
            <a:r>
              <a:rPr lang="en-US" dirty="0" smtClean="0"/>
              <a:t>. Reuters found the lead poisoning rates in Buffalo are 3x higher than in Flint. </a:t>
            </a:r>
            <a:endParaRPr lang="en-US" dirty="0"/>
          </a:p>
          <a:p>
            <a:endParaRPr lang="en-US" dirty="0">
              <a:solidFill>
                <a:schemeClr val="accent1">
                  <a:lumMod val="50000"/>
                </a:schemeClr>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C8FAAAE-CE85-4E7E-AB4D-2D00C2A6191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3065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732949" cy="3265538"/>
          </a:xfrm>
        </p:spPr>
        <p:txBody>
          <a:bodyPr/>
          <a:lstStyle/>
          <a:p>
            <a:r>
              <a:rPr lang="en-US" dirty="0" smtClean="0"/>
              <a:t>I think it is important to note that while deferred maintenance is a major issue, it should not be looked at in a vacuum. We acknowledge there is a lot of victim-blaming and shame around lead poisoning and that is part of the narrative we are trying to change. One just needs to look at our past to understand our present. </a:t>
            </a:r>
          </a:p>
          <a:p>
            <a:endParaRPr lang="en-US" dirty="0"/>
          </a:p>
          <a:p>
            <a:r>
              <a:rPr lang="en-US" dirty="0" smtClean="0"/>
              <a:t>Buffalo </a:t>
            </a:r>
            <a:r>
              <a:rPr lang="en-US" dirty="0"/>
              <a:t>is the 6th most segregated city and has a history of segregation through redlining and restrictive covenant practices which caused many neighborhoods to enter a downward spiral of disinvestment. Those same neighborhoods can also be found labeled as “communities of concern” by the NYS Department of Health today for lead poisoning. </a:t>
            </a:r>
          </a:p>
          <a:p>
            <a:endParaRPr lang="en-US" dirty="0"/>
          </a:p>
          <a:p>
            <a:r>
              <a:rPr lang="en-US" dirty="0" smtClean="0"/>
              <a:t>The </a:t>
            </a:r>
            <a:r>
              <a:rPr lang="en-US" dirty="0"/>
              <a:t>Community Foundation acknowledges that the lead poisoning problem we see today is a direct result of structural racism in our </a:t>
            </a:r>
            <a:r>
              <a:rPr lang="en-US" dirty="0" smtClean="0"/>
              <a:t>community and it is our communities responsibility to address it. </a:t>
            </a:r>
          </a:p>
          <a:p>
            <a:endParaRPr lang="en-US" dirty="0"/>
          </a:p>
          <a:p>
            <a:endParaRPr lang="en-US" dirty="0"/>
          </a:p>
        </p:txBody>
      </p:sp>
      <p:sp>
        <p:nvSpPr>
          <p:cNvPr id="4" name="Slide Number Placeholder 3"/>
          <p:cNvSpPr>
            <a:spLocks noGrp="1"/>
          </p:cNvSpPr>
          <p:nvPr>
            <p:ph type="sldNum" sz="quarter" idx="10"/>
          </p:nvPr>
        </p:nvSpPr>
        <p:spPr/>
        <p:txBody>
          <a:bodyPr/>
          <a:lstStyle/>
          <a:p>
            <a:fld id="{C4898735-0551-4F61-B7B6-93678C33044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109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Community Foundation </a:t>
            </a:r>
            <a:r>
              <a:rPr lang="en-US" dirty="0" smtClean="0"/>
              <a:t>convenes the WNY Coalition to Prevent Lead Poisoning and brought this issue to the group. The Coalition determined </a:t>
            </a:r>
            <a:r>
              <a:rPr lang="en-US" dirty="0"/>
              <a:t>we needed a study with recommendations everyone could agree on, so we brought the idea to the early childhood funders and several agreed to co-fund this study:</a:t>
            </a:r>
          </a:p>
          <a:p>
            <a:r>
              <a:rPr lang="en-US" dirty="0"/>
              <a:t>Health Foundation, Tower, Wilson, Oishei, the United Way and also the City of Buffalo.</a:t>
            </a:r>
          </a:p>
          <a:p>
            <a:endParaRPr lang="en-US" dirty="0" smtClean="0"/>
          </a:p>
          <a:p>
            <a:r>
              <a:rPr lang="en-US" dirty="0" smtClean="0"/>
              <a:t>With the funding in place, we were able to engage with Center for Governmental Research who did a similar report in Rochester a few years ago and Partnership for the Public Good to do community engagement work so we could also lift up the voices of stakeholders. </a:t>
            </a:r>
          </a:p>
          <a:p>
            <a:r>
              <a:rPr lang="en-US" dirty="0" smtClean="0"/>
              <a:t> </a:t>
            </a:r>
            <a:endParaRPr lang="en-US" dirty="0"/>
          </a:p>
          <a:p>
            <a:r>
              <a:rPr lang="en-US" dirty="0"/>
              <a:t>The Action Plan is intended to provide community stakeholders, decision-makers, and funders with an understanding of the landscape of lead poisoning in Erie County and strategic recommendations that will then inform the successful creation of a strategy to eliminate lead poisoning in our community.  </a:t>
            </a:r>
          </a:p>
          <a:p>
            <a:endParaRPr lang="en-US" dirty="0"/>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5119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 of this presentation, I will focus on the major data findings in the report. However the full report, including the recommendations for policy change can be found on the Community foundation website. </a:t>
            </a:r>
            <a:endParaRPr lang="en-US" dirty="0"/>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719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NYS DOH calls for kids to be tested 2x before 3 years old (12 months and 24 months)</a:t>
            </a:r>
          </a:p>
          <a:p>
            <a:endParaRPr lang="en-US" dirty="0" smtClean="0"/>
          </a:p>
          <a:p>
            <a:pPr marL="178027" indent="-178027">
              <a:buFont typeface="Arial" panose="020B0604020202020204" pitchFamily="34" charset="0"/>
              <a:buChar char="•"/>
            </a:pPr>
            <a:r>
              <a:rPr lang="en-US" dirty="0" smtClean="0"/>
              <a:t>61% is great, but 100% is the goal </a:t>
            </a:r>
            <a:endParaRPr lang="en-US" dirty="0" smtClean="0"/>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ECDOH has aggressively sought ways to increase testing rates through regular outreach and continuing communication with pediatric offices across the county. </a:t>
            </a:r>
          </a:p>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WNY Lead Resource Center is also working with physicians offices across the county to ensure testing compliance and reporting compliance. </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smtClean="0"/>
              <a:t>This data is a bit problematic as we know doctor’s offices do not always report when a test is given, especially if it comes back clean.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BAA7CF-2902-46FA-A60F-F71728D4CC5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4130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6092B8-6E4A-4ECD-B5CB-3314AF099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7E3ECB7-CB6A-4B04-9F50-B72BD939F0F2}"/>
              </a:ext>
            </a:extLst>
          </p:cNvPr>
          <p:cNvSpPr>
            <a:spLocks noGrp="1"/>
          </p:cNvSpPr>
          <p:nvPr>
            <p:ph type="ctrTitle" hasCustomPrompt="1"/>
          </p:nvPr>
        </p:nvSpPr>
        <p:spPr>
          <a:xfrm>
            <a:off x="1524000" y="1122363"/>
            <a:ext cx="9144000" cy="2387600"/>
          </a:xfrm>
        </p:spPr>
        <p:txBody>
          <a:bodyPr anchor="b">
            <a:normAutofit/>
          </a:bodyPr>
          <a:lstStyle>
            <a:lvl1pPr algn="ctr">
              <a:defRPr sz="4800" b="1">
                <a:solidFill>
                  <a:schemeClr val="bg1"/>
                </a:solidFill>
                <a:latin typeface="Times New Roman" panose="02020603050405020304" pitchFamily="18" charset="0"/>
                <a:cs typeface="Times New Roman" panose="02020603050405020304" pitchFamily="18" charset="0"/>
              </a:defRPr>
            </a:lvl1pPr>
          </a:lstStyle>
          <a:p>
            <a:r>
              <a:rPr lang="en-US" dirty="0"/>
              <a:t>Title Page Headline</a:t>
            </a:r>
          </a:p>
        </p:txBody>
      </p:sp>
      <p:sp>
        <p:nvSpPr>
          <p:cNvPr id="3" name="Subtitle 2">
            <a:extLst>
              <a:ext uri="{FF2B5EF4-FFF2-40B4-BE49-F238E27FC236}">
                <a16:creationId xmlns:a16="http://schemas.microsoft.com/office/drawing/2014/main" xmlns="" id="{B914914C-B38C-449A-810F-D0EF505618FD}"/>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Information | Date</a:t>
            </a:r>
          </a:p>
        </p:txBody>
      </p:sp>
    </p:spTree>
    <p:extLst>
      <p:ext uri="{BB962C8B-B14F-4D97-AF65-F5344CB8AC3E}">
        <p14:creationId xmlns:p14="http://schemas.microsoft.com/office/powerpoint/2010/main" val="52287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7C7AC5D-BA15-4AA7-8984-90C5CB2854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9">
            <a:extLst>
              <a:ext uri="{FF2B5EF4-FFF2-40B4-BE49-F238E27FC236}">
                <a16:creationId xmlns:a16="http://schemas.microsoft.com/office/drawing/2014/main" xmlns="" id="{AC17200E-6347-47C2-A9A3-1A5F022A5C33}"/>
              </a:ext>
            </a:extLst>
          </p:cNvPr>
          <p:cNvSpPr>
            <a:spLocks noGrp="1"/>
          </p:cNvSpPr>
          <p:nvPr>
            <p:ph type="body" sz="quarter" idx="11" hasCustomPrompt="1"/>
          </p:nvPr>
        </p:nvSpPr>
        <p:spPr>
          <a:xfrm>
            <a:off x="538252" y="1529489"/>
            <a:ext cx="10515600" cy="425450"/>
          </a:xfrm>
        </p:spPr>
        <p:txBody>
          <a:bodyPr>
            <a:noAutofit/>
          </a:bodyPr>
          <a:lstStyle>
            <a:lvl1pPr marL="0" indent="0">
              <a:buNone/>
              <a:defRPr sz="2800" b="1">
                <a:solidFill>
                  <a:srgbClr val="E65C3A"/>
                </a:solidFill>
                <a:latin typeface="Arial" panose="020B0604020202020204" pitchFamily="34" charset="0"/>
                <a:cs typeface="Arial" panose="020B0604020202020204" pitchFamily="34" charset="0"/>
              </a:defRPr>
            </a:lvl1pPr>
          </a:lstStyle>
          <a:p>
            <a:pPr lvl="0"/>
            <a:r>
              <a:rPr lang="en-US" dirty="0"/>
              <a:t>Subhead Goes Here</a:t>
            </a:r>
          </a:p>
        </p:txBody>
      </p:sp>
      <p:sp>
        <p:nvSpPr>
          <p:cNvPr id="2" name="Title 1">
            <a:extLst>
              <a:ext uri="{FF2B5EF4-FFF2-40B4-BE49-F238E27FC236}">
                <a16:creationId xmlns:a16="http://schemas.microsoft.com/office/drawing/2014/main" xmlns="" id="{6DCD6CA7-D269-4767-84B7-AFC6225B6269}"/>
              </a:ext>
            </a:extLst>
          </p:cNvPr>
          <p:cNvSpPr>
            <a:spLocks noGrp="1"/>
          </p:cNvSpPr>
          <p:nvPr>
            <p:ph type="title" hasCustomPrompt="1"/>
          </p:nvPr>
        </p:nvSpPr>
        <p:spPr>
          <a:xfrm>
            <a:off x="538252" y="281469"/>
            <a:ext cx="10515600" cy="914854"/>
          </a:xfrm>
        </p:spPr>
        <p:txBody>
          <a:bodyPr>
            <a:normAutofit/>
          </a:bodyPr>
          <a:lstStyle>
            <a:lvl1pPr>
              <a:defRPr sz="4800" b="1">
                <a:solidFill>
                  <a:schemeClr val="bg1"/>
                </a:solidFill>
                <a:latin typeface="Times New Roman" panose="02020603050405020304" pitchFamily="18" charset="0"/>
                <a:cs typeface="Times New Roman" panose="02020603050405020304"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xmlns="" id="{B67D0C1B-597E-47BC-A76F-C12F1F3A4C00}"/>
              </a:ext>
            </a:extLst>
          </p:cNvPr>
          <p:cNvSpPr>
            <a:spLocks noGrp="1"/>
          </p:cNvSpPr>
          <p:nvPr>
            <p:ph idx="1" hasCustomPrompt="1"/>
          </p:nvPr>
        </p:nvSpPr>
        <p:spPr>
          <a:xfrm>
            <a:off x="538252" y="2077697"/>
            <a:ext cx="10515600" cy="4351338"/>
          </a:xfrm>
        </p:spPr>
        <p:txBody>
          <a:bodyPr/>
          <a:lstStyle>
            <a:lvl1pPr marL="0" indent="0">
              <a:lnSpc>
                <a:spcPts val="3600"/>
              </a:lnSpc>
              <a:buNone/>
              <a:defRPr>
                <a:solidFill>
                  <a:srgbClr val="002139"/>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ornare</a:t>
            </a:r>
            <a:r>
              <a:rPr lang="en-US" dirty="0"/>
              <a:t> ipsum id </a:t>
            </a:r>
            <a:r>
              <a:rPr lang="en-US" dirty="0" err="1"/>
              <a:t>tortor</a:t>
            </a:r>
            <a:r>
              <a:rPr lang="en-US" dirty="0"/>
              <a:t> </a:t>
            </a:r>
            <a:r>
              <a:rPr lang="en-US" dirty="0" err="1"/>
              <a:t>laoreet</a:t>
            </a:r>
            <a:r>
              <a:rPr lang="en-US" dirty="0"/>
              <a:t>, </a:t>
            </a:r>
            <a:r>
              <a:rPr lang="en-US" dirty="0" err="1"/>
              <a:t>eu</a:t>
            </a:r>
            <a:r>
              <a:rPr lang="en-US" dirty="0"/>
              <a:t> </a:t>
            </a:r>
            <a:r>
              <a:rPr lang="en-US" dirty="0" err="1"/>
              <a:t>blandit</a:t>
            </a:r>
            <a:r>
              <a:rPr lang="en-US" dirty="0"/>
              <a:t> nisi </a:t>
            </a:r>
            <a:r>
              <a:rPr lang="en-US" dirty="0" err="1"/>
              <a:t>mattis</a:t>
            </a:r>
            <a:r>
              <a:rPr lang="en-US" dirty="0"/>
              <a:t>. </a:t>
            </a:r>
            <a:r>
              <a:rPr lang="en-US" dirty="0" err="1"/>
              <a:t>Suspendisse</a:t>
            </a:r>
            <a:r>
              <a:rPr lang="en-US" dirty="0"/>
              <a:t> lacinia </a:t>
            </a:r>
            <a:r>
              <a:rPr lang="en-US" dirty="0" err="1"/>
              <a:t>nunc</a:t>
            </a:r>
            <a:r>
              <a:rPr lang="en-US" dirty="0"/>
              <a:t> </a:t>
            </a:r>
            <a:r>
              <a:rPr lang="en-US" dirty="0" err="1"/>
              <a:t>ut</a:t>
            </a:r>
            <a:r>
              <a:rPr lang="en-US" dirty="0"/>
              <a:t> ipsum gravida, et fermentum </a:t>
            </a:r>
            <a:r>
              <a:rPr lang="en-US" dirty="0" err="1"/>
              <a:t>nulla</a:t>
            </a:r>
            <a:r>
              <a:rPr lang="en-US" dirty="0"/>
              <a:t> </a:t>
            </a:r>
            <a:r>
              <a:rPr lang="en-US" dirty="0" err="1"/>
              <a:t>aliquet</a:t>
            </a:r>
            <a:r>
              <a:rPr lang="en-US" dirty="0"/>
              <a:t>. </a:t>
            </a:r>
            <a:r>
              <a:rPr lang="en-US" dirty="0" err="1"/>
              <a:t>Praesent</a:t>
            </a:r>
            <a:r>
              <a:rPr lang="en-US" dirty="0"/>
              <a:t> </a:t>
            </a:r>
            <a:r>
              <a:rPr lang="en-US" dirty="0" err="1"/>
              <a:t>sollicitudin</a:t>
            </a:r>
            <a:r>
              <a:rPr lang="en-US" dirty="0"/>
              <a:t> dui </a:t>
            </a:r>
            <a:r>
              <a:rPr lang="en-US" dirty="0" err="1"/>
              <a:t>quis</a:t>
            </a:r>
            <a:r>
              <a:rPr lang="en-US" dirty="0"/>
              <a:t> </a:t>
            </a:r>
            <a:r>
              <a:rPr lang="en-US" dirty="0" err="1"/>
              <a:t>tortor</a:t>
            </a:r>
            <a:r>
              <a:rPr lang="en-US" dirty="0"/>
              <a:t> </a:t>
            </a:r>
            <a:r>
              <a:rPr lang="en-US" dirty="0" err="1"/>
              <a:t>dignissim</a:t>
            </a:r>
            <a:r>
              <a:rPr lang="en-US" dirty="0"/>
              <a:t> </a:t>
            </a:r>
            <a:r>
              <a:rPr lang="en-US" dirty="0" err="1"/>
              <a:t>suscipit</a:t>
            </a:r>
            <a:r>
              <a:rPr lang="en-US" dirty="0"/>
              <a:t>. Sed </a:t>
            </a:r>
            <a:r>
              <a:rPr lang="en-US" dirty="0" err="1"/>
              <a:t>aliquam</a:t>
            </a:r>
            <a:r>
              <a:rPr lang="en-US" dirty="0"/>
              <a:t> </a:t>
            </a:r>
            <a:r>
              <a:rPr lang="en-US" dirty="0" err="1"/>
              <a:t>mauris</a:t>
            </a:r>
            <a:r>
              <a:rPr lang="en-US" dirty="0"/>
              <a:t> dictum </a:t>
            </a:r>
            <a:r>
              <a:rPr lang="en-US" dirty="0" err="1"/>
              <a:t>lacus</a:t>
            </a:r>
            <a:r>
              <a:rPr lang="en-US" dirty="0"/>
              <a:t> </a:t>
            </a:r>
            <a:r>
              <a:rPr lang="en-US" dirty="0" err="1"/>
              <a:t>sodales</a:t>
            </a:r>
            <a:r>
              <a:rPr lang="en-US" dirty="0"/>
              <a:t>, non dictum </a:t>
            </a:r>
            <a:r>
              <a:rPr lang="en-US" dirty="0" err="1"/>
              <a:t>orci</a:t>
            </a:r>
            <a:r>
              <a:rPr lang="en-US" dirty="0"/>
              <a:t> </a:t>
            </a:r>
            <a:r>
              <a:rPr lang="en-US" dirty="0" err="1"/>
              <a:t>egestas</a:t>
            </a:r>
            <a:r>
              <a:rPr lang="en-US" dirty="0"/>
              <a:t>. Nam porta mag </a:t>
            </a:r>
            <a:r>
              <a:rPr lang="en-US" dirty="0" err="1"/>
              <a:t>na</a:t>
            </a:r>
            <a:r>
              <a:rPr lang="en-US" dirty="0"/>
              <a:t> </a:t>
            </a:r>
            <a:r>
              <a:rPr lang="en-US" dirty="0" err="1"/>
              <a:t>justo</a:t>
            </a:r>
            <a:r>
              <a:rPr lang="en-US" dirty="0"/>
              <a:t>, in </a:t>
            </a:r>
            <a:r>
              <a:rPr lang="en-US" dirty="0" err="1"/>
              <a:t>aliquam</a:t>
            </a:r>
            <a:r>
              <a:rPr lang="en-US" dirty="0"/>
              <a:t> </a:t>
            </a:r>
            <a:r>
              <a:rPr lang="en-US" dirty="0" err="1"/>
              <a:t>nunc</a:t>
            </a:r>
            <a:r>
              <a:rPr lang="en-US" dirty="0"/>
              <a:t> </a:t>
            </a:r>
            <a:r>
              <a:rPr lang="en-US" dirty="0" err="1"/>
              <a:t>rhoncus</a:t>
            </a:r>
            <a:r>
              <a:rPr lang="en-US" dirty="0"/>
              <a:t> vel.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ornare</a:t>
            </a:r>
            <a:r>
              <a:rPr lang="en-US" dirty="0"/>
              <a:t> ipsum id </a:t>
            </a:r>
            <a:r>
              <a:rPr lang="en-US" dirty="0" err="1"/>
              <a:t>tortor</a:t>
            </a:r>
            <a:r>
              <a:rPr lang="en-US" dirty="0"/>
              <a:t> </a:t>
            </a:r>
            <a:r>
              <a:rPr lang="en-US" dirty="0" err="1"/>
              <a:t>laoreet</a:t>
            </a:r>
            <a:r>
              <a:rPr lang="en-US" dirty="0"/>
              <a:t>.</a:t>
            </a:r>
          </a:p>
        </p:txBody>
      </p:sp>
    </p:spTree>
    <p:extLst>
      <p:ext uri="{BB962C8B-B14F-4D97-AF65-F5344CB8AC3E}">
        <p14:creationId xmlns:p14="http://schemas.microsoft.com/office/powerpoint/2010/main" val="157330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8BCC94C-E5EA-48B3-9852-F3F1B53275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6C81AC4-4451-40DC-A14E-C951A40F66E5}"/>
              </a:ext>
            </a:extLst>
          </p:cNvPr>
          <p:cNvSpPr>
            <a:spLocks noGrp="1"/>
          </p:cNvSpPr>
          <p:nvPr>
            <p:ph type="title" hasCustomPrompt="1"/>
          </p:nvPr>
        </p:nvSpPr>
        <p:spPr>
          <a:xfrm>
            <a:off x="539931" y="283322"/>
            <a:ext cx="10537371" cy="918460"/>
          </a:xfrm>
        </p:spPr>
        <p:txBody>
          <a:bodyPr>
            <a:normAutofit/>
          </a:bodyPr>
          <a:lstStyle>
            <a:lvl1pPr>
              <a:defRPr sz="4800" b="1">
                <a:solidFill>
                  <a:schemeClr val="bg1"/>
                </a:solidFill>
                <a:latin typeface="Times New Roman" panose="02020603050405020304" pitchFamily="18" charset="0"/>
                <a:cs typeface="Times New Roman" panose="02020603050405020304" pitchFamily="18" charset="0"/>
              </a:defRPr>
            </a:lvl1pPr>
          </a:lstStyle>
          <a:p>
            <a:r>
              <a:rPr lang="en-US" dirty="0"/>
              <a:t>Headline Goes Here</a:t>
            </a:r>
          </a:p>
        </p:txBody>
      </p:sp>
      <p:sp>
        <p:nvSpPr>
          <p:cNvPr id="3" name="Content Placeholder 2">
            <a:extLst>
              <a:ext uri="{FF2B5EF4-FFF2-40B4-BE49-F238E27FC236}">
                <a16:creationId xmlns:a16="http://schemas.microsoft.com/office/drawing/2014/main" xmlns="" id="{24FC8CCF-A32C-431B-B8B1-3F95D3ADD123}"/>
              </a:ext>
            </a:extLst>
          </p:cNvPr>
          <p:cNvSpPr>
            <a:spLocks noGrp="1"/>
          </p:cNvSpPr>
          <p:nvPr>
            <p:ph sz="half" idx="1" hasCustomPrompt="1"/>
          </p:nvPr>
        </p:nvSpPr>
        <p:spPr>
          <a:xfrm>
            <a:off x="566059" y="1558834"/>
            <a:ext cx="10511244" cy="3892732"/>
          </a:xfrm>
        </p:spPr>
        <p:txBody>
          <a:bodyPr>
            <a:normAutofit/>
          </a:bodyPr>
          <a:lstStyle>
            <a:lvl1pPr>
              <a:lnSpc>
                <a:spcPts val="3600"/>
              </a:lnSpc>
              <a:buClr>
                <a:srgbClr val="E65C3A"/>
              </a:buClr>
              <a:buSzPct val="75000"/>
              <a:defRPr sz="2800">
                <a:solidFill>
                  <a:srgbClr val="002139"/>
                </a:solidFill>
                <a:latin typeface="Arial" panose="020B0604020202020204" pitchFamily="34" charset="0"/>
                <a:cs typeface="Arial" panose="020B0604020202020204" pitchFamily="34" charset="0"/>
              </a:defRPr>
            </a:lvl1pPr>
            <a:lvl2pPr>
              <a:buClr>
                <a:srgbClr val="002139"/>
              </a:buClr>
              <a:buSzPct val="75000"/>
              <a:defRPr sz="2800">
                <a:solidFill>
                  <a:srgbClr val="002139"/>
                </a:solidFill>
                <a:latin typeface="Arial" panose="020B0604020202020204" pitchFamily="34" charset="0"/>
                <a:cs typeface="Arial" panose="020B0604020202020204" pitchFamily="34" charset="0"/>
              </a:defRPr>
            </a:lvl2pPr>
          </a:lstStyle>
          <a:p>
            <a:pPr lvl="0"/>
            <a:r>
              <a:rPr lang="en-US" dirty="0" err="1"/>
              <a:t>Quisque</a:t>
            </a:r>
            <a:r>
              <a:rPr lang="en-US" dirty="0"/>
              <a:t> </a:t>
            </a:r>
            <a:r>
              <a:rPr lang="en-US" dirty="0" err="1"/>
              <a:t>varius</a:t>
            </a:r>
            <a:r>
              <a:rPr lang="en-US" dirty="0"/>
              <a:t> </a:t>
            </a:r>
            <a:r>
              <a:rPr lang="en-US" dirty="0" err="1"/>
              <a:t>odio</a:t>
            </a:r>
            <a:r>
              <a:rPr lang="en-US" dirty="0"/>
              <a:t> in </a:t>
            </a:r>
            <a:r>
              <a:rPr lang="en-US" dirty="0" err="1"/>
              <a:t>egestas</a:t>
            </a:r>
            <a:r>
              <a:rPr lang="en-US" dirty="0"/>
              <a:t> porta </a:t>
            </a:r>
          </a:p>
          <a:p>
            <a:pPr lvl="0"/>
            <a:r>
              <a:rPr lang="en-US" dirty="0" err="1"/>
              <a:t>Vivamus</a:t>
            </a:r>
            <a:r>
              <a:rPr lang="en-US" dirty="0"/>
              <a:t> libero diam, </a:t>
            </a:r>
            <a:r>
              <a:rPr lang="en-US" dirty="0" err="1"/>
              <a:t>faucibus</a:t>
            </a:r>
            <a:r>
              <a:rPr lang="en-US" dirty="0"/>
              <a:t> vel </a:t>
            </a:r>
            <a:r>
              <a:rPr lang="en-US" dirty="0" err="1"/>
              <a:t>massa</a:t>
            </a:r>
            <a:r>
              <a:rPr lang="en-US" dirty="0"/>
              <a:t> </a:t>
            </a:r>
            <a:r>
              <a:rPr lang="en-US" dirty="0" err="1"/>
              <a:t>sollicitudin</a:t>
            </a:r>
            <a:r>
              <a:rPr lang="en-US" dirty="0"/>
              <a:t>, </a:t>
            </a:r>
            <a:r>
              <a:rPr lang="en-US" dirty="0" err="1"/>
              <a:t>venenatis</a:t>
            </a:r>
            <a:r>
              <a:rPr lang="en-US" dirty="0"/>
              <a:t> </a:t>
            </a:r>
            <a:r>
              <a:rPr lang="en-US" dirty="0" err="1"/>
              <a:t>congue</a:t>
            </a:r>
            <a:r>
              <a:rPr lang="en-US" dirty="0"/>
              <a:t> libero</a:t>
            </a:r>
          </a:p>
          <a:p>
            <a:pPr lvl="1"/>
            <a:r>
              <a:rPr lang="en-US" dirty="0"/>
              <a:t> </a:t>
            </a:r>
            <a:r>
              <a:rPr lang="en-US" dirty="0" err="1"/>
              <a:t>Etiam</a:t>
            </a:r>
            <a:r>
              <a:rPr lang="en-US" dirty="0"/>
              <a:t> </a:t>
            </a:r>
            <a:r>
              <a:rPr lang="en-US" dirty="0" err="1"/>
              <a:t>ornare</a:t>
            </a:r>
            <a:r>
              <a:rPr lang="en-US" dirty="0"/>
              <a:t> ipsum </a:t>
            </a:r>
            <a:r>
              <a:rPr lang="en-US" dirty="0" err="1"/>
              <a:t>tortor</a:t>
            </a:r>
            <a:r>
              <a:rPr lang="en-US" dirty="0"/>
              <a:t> </a:t>
            </a:r>
            <a:r>
              <a:rPr lang="en-US" dirty="0" err="1"/>
              <a:t>laoreet</a:t>
            </a:r>
            <a:r>
              <a:rPr lang="en-US" dirty="0"/>
              <a:t> </a:t>
            </a:r>
          </a:p>
          <a:p>
            <a:pPr lvl="1"/>
            <a:r>
              <a:rPr lang="en-US" dirty="0"/>
              <a:t> Vel </a:t>
            </a:r>
            <a:r>
              <a:rPr lang="en-US" dirty="0" err="1"/>
              <a:t>massa</a:t>
            </a:r>
            <a:r>
              <a:rPr lang="en-US" dirty="0"/>
              <a:t> </a:t>
            </a:r>
            <a:r>
              <a:rPr lang="en-US" dirty="0" err="1"/>
              <a:t>sollicitudin</a:t>
            </a:r>
            <a:r>
              <a:rPr lang="en-US" dirty="0"/>
              <a:t>, </a:t>
            </a:r>
            <a:r>
              <a:rPr lang="en-US" dirty="0" err="1"/>
              <a:t>venenatis</a:t>
            </a:r>
            <a:r>
              <a:rPr lang="en-US" dirty="0"/>
              <a:t> </a:t>
            </a:r>
            <a:r>
              <a:rPr lang="en-US" dirty="0" err="1"/>
              <a:t>congue</a:t>
            </a:r>
            <a:r>
              <a:rPr lang="en-US" dirty="0"/>
              <a:t> libero </a:t>
            </a:r>
          </a:p>
          <a:p>
            <a:pPr lvl="0"/>
            <a:r>
              <a:rPr lang="en-US" dirty="0"/>
              <a:t> </a:t>
            </a:r>
            <a:r>
              <a:rPr lang="en-US" dirty="0" err="1"/>
              <a:t>Quisque</a:t>
            </a:r>
            <a:r>
              <a:rPr lang="en-US" dirty="0"/>
              <a:t> vitae ligula </a:t>
            </a:r>
            <a:r>
              <a:rPr lang="en-US" dirty="0" err="1"/>
              <a:t>eu</a:t>
            </a:r>
            <a:r>
              <a:rPr lang="en-US" dirty="0"/>
              <a:t> lorem </a:t>
            </a:r>
            <a:r>
              <a:rPr lang="en-US" dirty="0" err="1"/>
              <a:t>malesuada</a:t>
            </a:r>
            <a:r>
              <a:rPr lang="en-US" dirty="0"/>
              <a:t> </a:t>
            </a:r>
            <a:r>
              <a:rPr lang="en-US" dirty="0" err="1"/>
              <a:t>ullamcorper</a:t>
            </a:r>
            <a:r>
              <a:rPr lang="en-US" dirty="0"/>
              <a:t> at </a:t>
            </a:r>
            <a:r>
              <a:rPr lang="en-US" dirty="0" err="1"/>
              <a:t>eu</a:t>
            </a:r>
            <a:r>
              <a:rPr lang="en-US" dirty="0"/>
              <a:t> ante</a:t>
            </a:r>
          </a:p>
        </p:txBody>
      </p:sp>
    </p:spTree>
    <p:extLst>
      <p:ext uri="{BB962C8B-B14F-4D97-AF65-F5344CB8AC3E}">
        <p14:creationId xmlns:p14="http://schemas.microsoft.com/office/powerpoint/2010/main" val="214731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A65BDE4-83EB-4AC7-82D9-A022531DA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xmlns="" id="{D996E32D-1EFD-416B-8B8E-E3BC72B0EEF3}"/>
              </a:ext>
            </a:extLst>
          </p:cNvPr>
          <p:cNvSpPr>
            <a:spLocks noGrp="1"/>
          </p:cNvSpPr>
          <p:nvPr>
            <p:ph type="title" hasCustomPrompt="1"/>
          </p:nvPr>
        </p:nvSpPr>
        <p:spPr>
          <a:xfrm>
            <a:off x="539931" y="287382"/>
            <a:ext cx="10580915" cy="914402"/>
          </a:xfrm>
        </p:spPr>
        <p:txBody>
          <a:bodyPr>
            <a:normAutofit/>
          </a:bodyPr>
          <a:lstStyle>
            <a:lvl1pPr>
              <a:defRPr sz="4800" b="1">
                <a:solidFill>
                  <a:schemeClr val="bg1"/>
                </a:solidFill>
                <a:latin typeface="Times New Roman" panose="02020603050405020304" pitchFamily="18" charset="0"/>
                <a:cs typeface="Times New Roman" panose="02020603050405020304" pitchFamily="18" charset="0"/>
              </a:defRPr>
            </a:lvl1pPr>
          </a:lstStyle>
          <a:p>
            <a:r>
              <a:rPr lang="en-US" dirty="0"/>
              <a:t>Headline Goes Here</a:t>
            </a:r>
          </a:p>
        </p:txBody>
      </p:sp>
      <p:sp>
        <p:nvSpPr>
          <p:cNvPr id="4" name="Content Placeholder 3">
            <a:extLst>
              <a:ext uri="{FF2B5EF4-FFF2-40B4-BE49-F238E27FC236}">
                <a16:creationId xmlns:a16="http://schemas.microsoft.com/office/drawing/2014/main" xmlns="" id="{4B3D4B95-89AD-42A1-94EF-0CAB983021DD}"/>
              </a:ext>
            </a:extLst>
          </p:cNvPr>
          <p:cNvSpPr>
            <a:spLocks noGrp="1"/>
          </p:cNvSpPr>
          <p:nvPr>
            <p:ph sz="half" idx="2" hasCustomPrompt="1"/>
          </p:nvPr>
        </p:nvSpPr>
        <p:spPr>
          <a:xfrm>
            <a:off x="539931" y="1567540"/>
            <a:ext cx="5556069" cy="3936276"/>
          </a:xfrm>
        </p:spPr>
        <p:txBody>
          <a:bodyPr>
            <a:normAutofit/>
          </a:bodyPr>
          <a:lstStyle>
            <a:lvl1pPr marL="0" indent="0">
              <a:lnSpc>
                <a:spcPts val="3600"/>
              </a:lnSpc>
              <a:buNone/>
              <a:defRPr sz="2800">
                <a:solidFill>
                  <a:srgbClr val="002139"/>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ornare</a:t>
            </a:r>
            <a:r>
              <a:rPr lang="en-US" dirty="0"/>
              <a:t> ipsum id </a:t>
            </a:r>
            <a:r>
              <a:rPr lang="en-US" dirty="0" err="1"/>
              <a:t>tortor</a:t>
            </a:r>
            <a:r>
              <a:rPr lang="en-US" dirty="0"/>
              <a:t> </a:t>
            </a:r>
            <a:r>
              <a:rPr lang="en-US" dirty="0" err="1"/>
              <a:t>laoreet</a:t>
            </a:r>
            <a:r>
              <a:rPr lang="en-US" dirty="0"/>
              <a:t>, </a:t>
            </a:r>
            <a:r>
              <a:rPr lang="en-US" dirty="0" err="1"/>
              <a:t>eu</a:t>
            </a:r>
            <a:r>
              <a:rPr lang="en-US" dirty="0"/>
              <a:t> </a:t>
            </a:r>
            <a:r>
              <a:rPr lang="en-US" dirty="0" err="1"/>
              <a:t>blandit</a:t>
            </a:r>
            <a:r>
              <a:rPr lang="en-US" dirty="0"/>
              <a:t> nisi </a:t>
            </a:r>
            <a:r>
              <a:rPr lang="en-US" dirty="0" err="1"/>
              <a:t>mattis</a:t>
            </a:r>
            <a:r>
              <a:rPr lang="en-US" dirty="0"/>
              <a:t>. </a:t>
            </a:r>
            <a:r>
              <a:rPr lang="en-US" dirty="0" err="1"/>
              <a:t>Suspendisse</a:t>
            </a:r>
            <a:r>
              <a:rPr lang="en-US" dirty="0"/>
              <a:t> lacinia </a:t>
            </a:r>
            <a:r>
              <a:rPr lang="en-US" dirty="0" err="1"/>
              <a:t>nunc</a:t>
            </a:r>
            <a:r>
              <a:rPr lang="en-US" dirty="0"/>
              <a:t> </a:t>
            </a:r>
            <a:r>
              <a:rPr lang="en-US" dirty="0" err="1"/>
              <a:t>ut</a:t>
            </a:r>
            <a:r>
              <a:rPr lang="en-US" dirty="0"/>
              <a:t> ipsum gravida, et fermentum </a:t>
            </a:r>
            <a:r>
              <a:rPr lang="en-US" dirty="0" err="1"/>
              <a:t>nulla</a:t>
            </a:r>
            <a:r>
              <a:rPr lang="en-US" dirty="0"/>
              <a:t> </a:t>
            </a:r>
            <a:r>
              <a:rPr lang="en-US" dirty="0" err="1"/>
              <a:t>aliquet</a:t>
            </a:r>
            <a:r>
              <a:rPr lang="en-US" dirty="0"/>
              <a:t> </a:t>
            </a:r>
            <a:r>
              <a:rPr lang="en-US" dirty="0" err="1"/>
              <a:t>naorta</a:t>
            </a:r>
            <a:r>
              <a:rPr lang="en-US" dirty="0"/>
              <a:t>. </a:t>
            </a:r>
            <a:r>
              <a:rPr lang="en-US" dirty="0" err="1"/>
              <a:t>Etiam</a:t>
            </a:r>
            <a:r>
              <a:rPr lang="en-US" dirty="0"/>
              <a:t> </a:t>
            </a:r>
            <a:r>
              <a:rPr lang="en-US" dirty="0" err="1"/>
              <a:t>ornare</a:t>
            </a:r>
            <a:r>
              <a:rPr lang="en-US" dirty="0"/>
              <a:t> ipsum </a:t>
            </a:r>
            <a:r>
              <a:rPr lang="en-US" dirty="0" err="1"/>
              <a:t>tortor</a:t>
            </a:r>
            <a:r>
              <a:rPr lang="en-US" dirty="0"/>
              <a:t> </a:t>
            </a:r>
            <a:r>
              <a:rPr lang="en-US" dirty="0" err="1"/>
              <a:t>laoreet</a:t>
            </a:r>
            <a:r>
              <a:rPr lang="en-US" dirty="0"/>
              <a:t>, </a:t>
            </a:r>
            <a:r>
              <a:rPr lang="en-US" dirty="0" err="1"/>
              <a:t>eu</a:t>
            </a:r>
            <a:r>
              <a:rPr lang="en-US" dirty="0"/>
              <a:t> </a:t>
            </a:r>
            <a:r>
              <a:rPr lang="en-US" dirty="0" err="1"/>
              <a:t>blandit</a:t>
            </a:r>
            <a:r>
              <a:rPr lang="en-US" dirty="0"/>
              <a:t> nisi </a:t>
            </a:r>
            <a:r>
              <a:rPr lang="en-US" dirty="0" err="1"/>
              <a:t>mattis</a:t>
            </a:r>
            <a:r>
              <a:rPr lang="en-US" dirty="0"/>
              <a:t>.</a:t>
            </a:r>
          </a:p>
        </p:txBody>
      </p:sp>
      <p:sp>
        <p:nvSpPr>
          <p:cNvPr id="15" name="Picture Placeholder 14">
            <a:extLst>
              <a:ext uri="{FF2B5EF4-FFF2-40B4-BE49-F238E27FC236}">
                <a16:creationId xmlns:a16="http://schemas.microsoft.com/office/drawing/2014/main" xmlns="" id="{6A05672B-8C48-4205-810C-A08DE7039A64}"/>
              </a:ext>
            </a:extLst>
          </p:cNvPr>
          <p:cNvSpPr>
            <a:spLocks noGrp="1"/>
          </p:cNvSpPr>
          <p:nvPr>
            <p:ph type="pic" sz="quarter" idx="10"/>
          </p:nvPr>
        </p:nvSpPr>
        <p:spPr>
          <a:xfrm>
            <a:off x="7019108" y="1558833"/>
            <a:ext cx="4354286" cy="3936276"/>
          </a:xfrm>
        </p:spPr>
        <p:txBody>
          <a:bodyPr/>
          <a:lstStyle/>
          <a:p>
            <a:endParaRPr lang="en-US"/>
          </a:p>
        </p:txBody>
      </p:sp>
    </p:spTree>
    <p:extLst>
      <p:ext uri="{BB962C8B-B14F-4D97-AF65-F5344CB8AC3E}">
        <p14:creationId xmlns:p14="http://schemas.microsoft.com/office/powerpoint/2010/main" val="298867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C06921B-938F-411E-B009-0C83CF20D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FB28406-15A8-427C-8616-350A6EEFCC2F}"/>
              </a:ext>
            </a:extLst>
          </p:cNvPr>
          <p:cNvSpPr>
            <a:spLocks noGrp="1"/>
          </p:cNvSpPr>
          <p:nvPr>
            <p:ph type="title" hasCustomPrompt="1"/>
          </p:nvPr>
        </p:nvSpPr>
        <p:spPr>
          <a:xfrm>
            <a:off x="2368731" y="2508069"/>
            <a:ext cx="7445830" cy="920931"/>
          </a:xfrm>
        </p:spPr>
        <p:txBody>
          <a:bodyPr>
            <a:normAutofit/>
          </a:bodyPr>
          <a:lstStyle>
            <a:lvl1pPr algn="ctr">
              <a:defRPr sz="4800" b="1">
                <a:solidFill>
                  <a:srgbClr val="E65C3A"/>
                </a:solidFill>
                <a:latin typeface="Times New Roman" panose="02020603050405020304" pitchFamily="18" charset="0"/>
                <a:cs typeface="Times New Roman" panose="02020603050405020304" pitchFamily="18" charset="0"/>
              </a:defRPr>
            </a:lvl1pPr>
          </a:lstStyle>
          <a:p>
            <a:r>
              <a:rPr lang="en-US" dirty="0"/>
              <a:t>Divider Slide Copy</a:t>
            </a:r>
          </a:p>
        </p:txBody>
      </p:sp>
    </p:spTree>
    <p:extLst>
      <p:ext uri="{BB962C8B-B14F-4D97-AF65-F5344CB8AC3E}">
        <p14:creationId xmlns:p14="http://schemas.microsoft.com/office/powerpoint/2010/main" val="133941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with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978F4B3-8394-40EC-BA6E-991DAE23D4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3" name="Text Placeholder 12">
            <a:extLst>
              <a:ext uri="{FF2B5EF4-FFF2-40B4-BE49-F238E27FC236}">
                <a16:creationId xmlns:a16="http://schemas.microsoft.com/office/drawing/2014/main" xmlns="" id="{73FE0540-3B68-4833-9C71-A46B1670349F}"/>
              </a:ext>
            </a:extLst>
          </p:cNvPr>
          <p:cNvSpPr>
            <a:spLocks noGrp="1"/>
          </p:cNvSpPr>
          <p:nvPr>
            <p:ph type="body" sz="quarter" idx="10" hasCustomPrompt="1"/>
          </p:nvPr>
        </p:nvSpPr>
        <p:spPr>
          <a:xfrm>
            <a:off x="2368732" y="2525486"/>
            <a:ext cx="7463245" cy="903513"/>
          </a:xfrm>
        </p:spPr>
        <p:txBody>
          <a:bodyPr anchor="ctr">
            <a:normAutofit/>
          </a:bodyPr>
          <a:lstStyle>
            <a:lvl1pPr marL="0" indent="0" algn="ctr">
              <a:buNone/>
              <a:defRPr sz="4800" b="1">
                <a:solidFill>
                  <a:srgbClr val="E65C3A"/>
                </a:solidFill>
                <a:latin typeface="Times New Roman" panose="02020603050405020304" pitchFamily="18" charset="0"/>
                <a:cs typeface="Times New Roman" panose="02020603050405020304" pitchFamily="18" charset="0"/>
              </a:defRPr>
            </a:lvl1pPr>
          </a:lstStyle>
          <a:p>
            <a:pPr lvl="0"/>
            <a:r>
              <a:rPr lang="en-US" sz="4800" b="1" dirty="0">
                <a:latin typeface="Times New Roman" panose="02020603050405020304" pitchFamily="18" charset="0"/>
                <a:cs typeface="Times New Roman" panose="02020603050405020304" pitchFamily="18" charset="0"/>
              </a:rPr>
              <a:t>Divider Slide Copy</a:t>
            </a:r>
            <a:endParaRPr lang="en-US" dirty="0"/>
          </a:p>
        </p:txBody>
      </p:sp>
      <p:sp>
        <p:nvSpPr>
          <p:cNvPr id="15" name="Text Placeholder 14">
            <a:extLst>
              <a:ext uri="{FF2B5EF4-FFF2-40B4-BE49-F238E27FC236}">
                <a16:creationId xmlns:a16="http://schemas.microsoft.com/office/drawing/2014/main" xmlns="" id="{17E821B7-3A7B-40EF-88CD-C1B6077865FB}"/>
              </a:ext>
            </a:extLst>
          </p:cNvPr>
          <p:cNvSpPr>
            <a:spLocks noGrp="1"/>
          </p:cNvSpPr>
          <p:nvPr>
            <p:ph type="body" sz="quarter" idx="11" hasCustomPrompt="1"/>
          </p:nvPr>
        </p:nvSpPr>
        <p:spPr>
          <a:xfrm>
            <a:off x="1601787" y="3428999"/>
            <a:ext cx="8988425" cy="903288"/>
          </a:xfr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E65C3A"/>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ornare</a:t>
            </a:r>
            <a:r>
              <a:rPr lang="en-US" dirty="0"/>
              <a:t> ipsum id </a:t>
            </a:r>
            <a:r>
              <a:rPr lang="en-US" dirty="0" err="1"/>
              <a:t>tortor</a:t>
            </a:r>
            <a:r>
              <a:rPr lang="en-US" dirty="0"/>
              <a:t> </a:t>
            </a:r>
            <a:r>
              <a:rPr lang="en-US" dirty="0" err="1"/>
              <a:t>laoreet</a:t>
            </a:r>
            <a:r>
              <a:rPr lang="en-US" dirty="0"/>
              <a:t>. </a:t>
            </a:r>
          </a:p>
          <a:p>
            <a:pPr lvl="0"/>
            <a:endParaRPr lang="en-US" dirty="0"/>
          </a:p>
        </p:txBody>
      </p:sp>
    </p:spTree>
    <p:extLst>
      <p:ext uri="{BB962C8B-B14F-4D97-AF65-F5344CB8AC3E}">
        <p14:creationId xmlns:p14="http://schemas.microsoft.com/office/powerpoint/2010/main" val="2383187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7A82B9-75B9-45D1-988E-B14D13DB5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25ACA3F-9559-4008-B071-9317D2823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0CE5EF-5400-455B-8680-ED6460530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4A0D8-64A9-4E02-8D59-9B0E8F23F8D8}" type="datetimeFigureOut">
              <a:rPr lang="en-US" smtClean="0">
                <a:solidFill>
                  <a:srgbClr val="002139">
                    <a:tint val="75000"/>
                  </a:srgbClr>
                </a:solidFill>
              </a:rPr>
              <a:pPr/>
              <a:t>4/5/2019</a:t>
            </a:fld>
            <a:endParaRPr lang="en-US">
              <a:solidFill>
                <a:srgbClr val="002139">
                  <a:tint val="75000"/>
                </a:srgbClr>
              </a:solidFill>
            </a:endParaRPr>
          </a:p>
        </p:txBody>
      </p:sp>
      <p:sp>
        <p:nvSpPr>
          <p:cNvPr id="5" name="Footer Placeholder 4">
            <a:extLst>
              <a:ext uri="{FF2B5EF4-FFF2-40B4-BE49-F238E27FC236}">
                <a16:creationId xmlns:a16="http://schemas.microsoft.com/office/drawing/2014/main" xmlns="" id="{B61D197D-B2CF-42DF-8353-72118B401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139">
                  <a:tint val="75000"/>
                </a:srgbClr>
              </a:solidFill>
            </a:endParaRPr>
          </a:p>
        </p:txBody>
      </p:sp>
      <p:sp>
        <p:nvSpPr>
          <p:cNvPr id="6" name="Slide Number Placeholder 5">
            <a:extLst>
              <a:ext uri="{FF2B5EF4-FFF2-40B4-BE49-F238E27FC236}">
                <a16:creationId xmlns:a16="http://schemas.microsoft.com/office/drawing/2014/main" xmlns="" id="{F77EF263-F258-4A53-BA00-6D857D869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59A38-8929-467D-A2CE-B96CB23D7CA9}" type="slidenum">
              <a:rPr lang="en-US" smtClean="0">
                <a:solidFill>
                  <a:srgbClr val="002139">
                    <a:tint val="75000"/>
                  </a:srgbClr>
                </a:solidFill>
              </a:rPr>
              <a:pPr/>
              <a:t>‹#›</a:t>
            </a:fld>
            <a:endParaRPr lang="en-US">
              <a:solidFill>
                <a:srgbClr val="002139">
                  <a:tint val="75000"/>
                </a:srgbClr>
              </a:solidFill>
            </a:endParaRPr>
          </a:p>
        </p:txBody>
      </p:sp>
    </p:spTree>
    <p:extLst>
      <p:ext uri="{BB962C8B-B14F-4D97-AF65-F5344CB8AC3E}">
        <p14:creationId xmlns:p14="http://schemas.microsoft.com/office/powerpoint/2010/main" val="2737711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333F7-42A7-4391-B568-B165F25DCF81}"/>
              </a:ext>
            </a:extLst>
          </p:cNvPr>
          <p:cNvSpPr>
            <a:spLocks noGrp="1"/>
          </p:cNvSpPr>
          <p:nvPr>
            <p:ph type="ctrTitle"/>
          </p:nvPr>
        </p:nvSpPr>
        <p:spPr>
          <a:xfrm>
            <a:off x="1310189" y="1351279"/>
            <a:ext cx="9946105" cy="2126599"/>
          </a:xfrm>
        </p:spPr>
        <p:txBody>
          <a:bodyPr/>
          <a:lstStyle/>
          <a:p>
            <a:pPr>
              <a:defRPr/>
            </a:pPr>
            <a:r>
              <a:rPr lang="en-US" dirty="0">
                <a:solidFill>
                  <a:prstClr val="white"/>
                </a:solidFill>
              </a:rPr>
              <a:t>Renewing Our Pledge: A Path to Ending Lead Poisoning of Buffalo’s Most Vulnerable Citizens </a:t>
            </a:r>
          </a:p>
        </p:txBody>
      </p:sp>
      <p:sp>
        <p:nvSpPr>
          <p:cNvPr id="3" name="Subtitle 2">
            <a:extLst>
              <a:ext uri="{FF2B5EF4-FFF2-40B4-BE49-F238E27FC236}">
                <a16:creationId xmlns:a16="http://schemas.microsoft.com/office/drawing/2014/main" xmlns="" id="{D6166DC8-606A-4027-96A0-EF381CA17155}"/>
              </a:ext>
            </a:extLst>
          </p:cNvPr>
          <p:cNvSpPr>
            <a:spLocks noGrp="1"/>
          </p:cNvSpPr>
          <p:nvPr>
            <p:ph type="subTitle" idx="1"/>
          </p:nvPr>
        </p:nvSpPr>
        <p:spPr>
          <a:xfrm>
            <a:off x="975052" y="3663789"/>
            <a:ext cx="10956758" cy="1655762"/>
          </a:xfrm>
        </p:spPr>
        <p:txBody>
          <a:bodyPr/>
          <a:lstStyle/>
          <a:p>
            <a:r>
              <a:rPr lang="en-US" dirty="0" smtClean="0">
                <a:latin typeface="Franklin Gothic Book" panose="020B0503020102020204" pitchFamily="34" charset="0"/>
              </a:rPr>
              <a:t>Poverty Research Workshop </a:t>
            </a:r>
            <a:endParaRPr lang="en-US" dirty="0">
              <a:latin typeface="Franklin Gothic Book" panose="020B0503020102020204" pitchFamily="34" charset="0"/>
            </a:endParaRPr>
          </a:p>
          <a:p>
            <a:r>
              <a:rPr lang="en-US" dirty="0" smtClean="0">
                <a:latin typeface="Franklin Gothic Book" panose="020B0503020102020204" pitchFamily="34" charset="0"/>
              </a:rPr>
              <a:t>April 5, 2019</a:t>
            </a:r>
            <a:endParaRPr lang="en-US" dirty="0">
              <a:latin typeface="Franklin Gothic Book" panose="020B0503020102020204" pitchFamily="34" charset="0"/>
            </a:endParaRPr>
          </a:p>
        </p:txBody>
      </p:sp>
    </p:spTree>
    <p:extLst>
      <p:ext uri="{BB962C8B-B14F-4D97-AF65-F5344CB8AC3E}">
        <p14:creationId xmlns:p14="http://schemas.microsoft.com/office/powerpoint/2010/main" val="156395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5771" y="162448"/>
            <a:ext cx="11640455" cy="923330"/>
          </a:xfrm>
          <a:prstGeom prst="rect">
            <a:avLst/>
          </a:prstGeom>
          <a:noFill/>
        </p:spPr>
        <p:txBody>
          <a:bodyPr wrap="square" rtlCol="0">
            <a:spAutoFit/>
          </a:bodyPr>
          <a:lstStyle/>
          <a:p>
            <a:r>
              <a:rPr lang="en-US" sz="5400" b="1" dirty="0">
                <a:solidFill>
                  <a:srgbClr val="FFFFFF"/>
                </a:solidFill>
                <a:latin typeface="Franklin Gothic Book" panose="020B0503020102020204" pitchFamily="34" charset="0"/>
                <a:cs typeface="Times New Roman" panose="02020603050405020304" pitchFamily="18" charset="0"/>
              </a:rPr>
              <a:t>Lead Poisoning Rates </a:t>
            </a:r>
          </a:p>
        </p:txBody>
      </p:sp>
      <p:graphicFrame>
        <p:nvGraphicFramePr>
          <p:cNvPr id="6" name="Chart 5"/>
          <p:cNvGraphicFramePr>
            <a:graphicFrameLocks/>
          </p:cNvGraphicFramePr>
          <p:nvPr>
            <p:extLst/>
          </p:nvPr>
        </p:nvGraphicFramePr>
        <p:xfrm>
          <a:off x="2630629" y="1525760"/>
          <a:ext cx="6930737" cy="41802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5566" y="5544988"/>
            <a:ext cx="10164334" cy="1323439"/>
          </a:xfrm>
          <a:prstGeom prst="rect">
            <a:avLst/>
          </a:prstGeom>
          <a:noFill/>
        </p:spPr>
        <p:txBody>
          <a:bodyPr wrap="square" rtlCol="0">
            <a:spAutoFit/>
          </a:bodyPr>
          <a:lstStyle/>
          <a:p>
            <a:pPr algn="ctr">
              <a:defRPr/>
            </a:pPr>
            <a:r>
              <a:rPr lang="en-US" sz="4000" kern="0" dirty="0">
                <a:solidFill>
                  <a:srgbClr val="002060"/>
                </a:solidFill>
                <a:latin typeface="Franklin Gothic Book" panose="020B0503020102020204" pitchFamily="34" charset="0"/>
              </a:rPr>
              <a:t>Lead poisoning rates in Erie County have plateaued in recent years. </a:t>
            </a:r>
            <a:endParaRPr lang="en-US" kern="0" dirty="0">
              <a:solidFill>
                <a:srgbClr val="002060"/>
              </a:solidFill>
            </a:endParaRPr>
          </a:p>
        </p:txBody>
      </p:sp>
    </p:spTree>
    <p:extLst>
      <p:ext uri="{BB962C8B-B14F-4D97-AF65-F5344CB8AC3E}">
        <p14:creationId xmlns:p14="http://schemas.microsoft.com/office/powerpoint/2010/main" val="1486068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is the lead? </a:t>
            </a:r>
            <a:endParaRPr lang="en-US" dirty="0"/>
          </a:p>
        </p:txBody>
      </p:sp>
      <p:sp>
        <p:nvSpPr>
          <p:cNvPr id="5" name="TextBox 4"/>
          <p:cNvSpPr txBox="1"/>
          <p:nvPr/>
        </p:nvSpPr>
        <p:spPr>
          <a:xfrm>
            <a:off x="249487" y="1692727"/>
            <a:ext cx="4395020" cy="3970318"/>
          </a:xfrm>
          <a:prstGeom prst="rect">
            <a:avLst/>
          </a:prstGeom>
          <a:noFill/>
        </p:spPr>
        <p:txBody>
          <a:bodyPr wrap="square" rtlCol="0">
            <a:spAutoFit/>
          </a:bodyPr>
          <a:lstStyle/>
          <a:p>
            <a:r>
              <a:rPr lang="en-US" sz="3600" dirty="0">
                <a:solidFill>
                  <a:srgbClr val="5B9BD5">
                    <a:lumMod val="50000"/>
                  </a:srgbClr>
                </a:solidFill>
                <a:latin typeface="Franklin Gothic Book" panose="020B0503020102020204" pitchFamily="34" charset="0"/>
              </a:rPr>
              <a:t>The majority of children with Elevated Blood Lead Levels (EBLLs) live in City of Buffalo single and double family homes.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883727" y="1595882"/>
            <a:ext cx="7003668" cy="4067163"/>
          </a:xfrm>
          <a:prstGeom prst="rect">
            <a:avLst/>
          </a:prstGeom>
          <a:noFill/>
        </p:spPr>
      </p:pic>
    </p:spTree>
    <p:extLst>
      <p:ext uri="{BB962C8B-B14F-4D97-AF65-F5344CB8AC3E}">
        <p14:creationId xmlns:p14="http://schemas.microsoft.com/office/powerpoint/2010/main" val="300489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Rental vs. Owner-Occupied</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32614" y="1735728"/>
            <a:ext cx="6321590" cy="4640109"/>
          </a:xfrm>
          <a:prstGeom prst="rect">
            <a:avLst/>
          </a:prstGeom>
          <a:noFill/>
        </p:spPr>
      </p:pic>
      <p:sp>
        <p:nvSpPr>
          <p:cNvPr id="6" name="TextBox 5"/>
          <p:cNvSpPr txBox="1"/>
          <p:nvPr/>
        </p:nvSpPr>
        <p:spPr>
          <a:xfrm>
            <a:off x="6931742" y="2614355"/>
            <a:ext cx="5260258" cy="2339102"/>
          </a:xfrm>
          <a:prstGeom prst="rect">
            <a:avLst/>
          </a:prstGeom>
          <a:noFill/>
        </p:spPr>
        <p:txBody>
          <a:bodyPr wrap="square" rtlCol="0">
            <a:spAutoFit/>
          </a:bodyPr>
          <a:lstStyle/>
          <a:p>
            <a:pPr>
              <a:defRPr/>
            </a:pPr>
            <a:r>
              <a:rPr lang="en-US" sz="3200" kern="0" dirty="0">
                <a:solidFill>
                  <a:srgbClr val="5B9BD5">
                    <a:lumMod val="50000"/>
                  </a:srgbClr>
                </a:solidFill>
                <a:latin typeface="Franklin Gothic Book" panose="020B0503020102020204" pitchFamily="34" charset="0"/>
              </a:rPr>
              <a:t>Over 80% of the properties where children are lead poisoned are rental properties. </a:t>
            </a:r>
          </a:p>
          <a:p>
            <a:pPr>
              <a:defRPr/>
            </a:pPr>
            <a:endParaRPr lang="en-US" kern="0" dirty="0">
              <a:solidFill>
                <a:prstClr val="black"/>
              </a:solidFill>
            </a:endParaRPr>
          </a:p>
        </p:txBody>
      </p:sp>
    </p:spTree>
    <p:extLst>
      <p:ext uri="{BB962C8B-B14F-4D97-AF65-F5344CB8AC3E}">
        <p14:creationId xmlns:p14="http://schemas.microsoft.com/office/powerpoint/2010/main" val="45396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Poverty and Lead Poisoning </a:t>
            </a:r>
            <a:endParaRPr lang="en-US" dirty="0"/>
          </a:p>
        </p:txBody>
      </p:sp>
      <p:sp>
        <p:nvSpPr>
          <p:cNvPr id="5" name="TextBox 4"/>
          <p:cNvSpPr txBox="1"/>
          <p:nvPr/>
        </p:nvSpPr>
        <p:spPr>
          <a:xfrm>
            <a:off x="259773" y="1465118"/>
            <a:ext cx="6229455" cy="5293757"/>
          </a:xfrm>
          <a:prstGeom prst="rect">
            <a:avLst/>
          </a:prstGeom>
          <a:noFill/>
        </p:spPr>
        <p:txBody>
          <a:bodyPr wrap="square" rtlCol="0">
            <a:spAutoFit/>
          </a:bodyPr>
          <a:lstStyle/>
          <a:p>
            <a:pPr marL="571500" indent="-571500">
              <a:buFont typeface="Arial" panose="020B0604020202020204" pitchFamily="34" charset="0"/>
              <a:buChar char="•"/>
              <a:defRPr/>
            </a:pPr>
            <a:r>
              <a:rPr lang="en-US" sz="4000" kern="0" dirty="0">
                <a:solidFill>
                  <a:srgbClr val="002060"/>
                </a:solidFill>
                <a:latin typeface="Franklin Gothic Book" panose="020B0503020102020204" pitchFamily="34" charset="0"/>
              </a:rPr>
              <a:t>Lead poisoning is more frequently found in low-income neighborhoods.</a:t>
            </a:r>
          </a:p>
          <a:p>
            <a:pPr marL="571500" indent="-571500">
              <a:buFont typeface="Arial" panose="020B0604020202020204" pitchFamily="34" charset="0"/>
              <a:buChar char="•"/>
              <a:defRPr/>
            </a:pPr>
            <a:r>
              <a:rPr lang="en-US" sz="4000" kern="0" dirty="0">
                <a:solidFill>
                  <a:srgbClr val="002060"/>
                </a:solidFill>
                <a:latin typeface="Franklin Gothic Book" panose="020B0503020102020204" pitchFamily="34" charset="0"/>
              </a:rPr>
              <a:t>However, when lead poisoning occurs, the average EBLL is similar across all neighborhoods and incomes. </a:t>
            </a:r>
          </a:p>
          <a:p>
            <a:pPr>
              <a:defRPr/>
            </a:pPr>
            <a:endParaRPr lang="en-US" kern="0" dirty="0">
              <a:solidFill>
                <a:prstClr val="black"/>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055427" y="1309255"/>
            <a:ext cx="4785118" cy="5548745"/>
          </a:xfrm>
          <a:prstGeom prst="rect">
            <a:avLst/>
          </a:prstGeom>
        </p:spPr>
      </p:pic>
    </p:spTree>
    <p:extLst>
      <p:ext uri="{BB962C8B-B14F-4D97-AF65-F5344CB8AC3E}">
        <p14:creationId xmlns:p14="http://schemas.microsoft.com/office/powerpoint/2010/main" val="3840919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Cities </a:t>
            </a:r>
            <a:endParaRPr lang="en-US" dirty="0"/>
          </a:p>
        </p:txBody>
      </p:sp>
      <p:sp>
        <p:nvSpPr>
          <p:cNvPr id="5" name="Rectangle 4"/>
          <p:cNvSpPr/>
          <p:nvPr/>
        </p:nvSpPr>
        <p:spPr>
          <a:xfrm>
            <a:off x="6011085" y="2220689"/>
            <a:ext cx="6096000" cy="3385542"/>
          </a:xfrm>
          <a:prstGeom prst="rect">
            <a:avLst/>
          </a:prstGeom>
        </p:spPr>
        <p:txBody>
          <a:bodyPr>
            <a:spAutoFit/>
          </a:bodyPr>
          <a:lstStyle/>
          <a:p>
            <a:pPr>
              <a:lnSpc>
                <a:spcPct val="107000"/>
              </a:lnSpc>
              <a:spcAft>
                <a:spcPts val="800"/>
              </a:spcAft>
              <a:buClr>
                <a:srgbClr val="B30838"/>
              </a:buClr>
              <a:buSzPts val="1600"/>
              <a:tabLst>
                <a:tab pos="1600200" algn="l"/>
              </a:tabLst>
            </a:pPr>
            <a:r>
              <a:rPr lang="en-US" sz="4000" dirty="0">
                <a:solidFill>
                  <a:srgbClr val="002060"/>
                </a:solidFill>
                <a:latin typeface="Franklin Gothic Book" panose="020B0503020102020204" pitchFamily="34" charset="0"/>
                <a:ea typeface="Times New Roman" panose="02020603050405020304" pitchFamily="18" charset="0"/>
                <a:cs typeface="Times New Roman" panose="02020603050405020304" pitchFamily="18" charset="0"/>
              </a:rPr>
              <a:t>Heightened awareness and improved policy have generated best practices in reducing lead poisoning in peer cities. </a:t>
            </a:r>
          </a:p>
        </p:txBody>
      </p:sp>
      <p:pic>
        <p:nvPicPr>
          <p:cNvPr id="6" name="Picture 2" descr="Image result for cleveLAND SK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45" y="1757702"/>
            <a:ext cx="4209948" cy="925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baltimore skyline silhouette"/>
          <p:cNvPicPr>
            <a:picLocks noChangeAspect="1" noChangeArrowheads="1"/>
          </p:cNvPicPr>
          <p:nvPr/>
        </p:nvPicPr>
        <p:blipFill rotWithShape="1">
          <a:blip r:embed="rId4">
            <a:extLst>
              <a:ext uri="{28A0092B-C50C-407E-A947-70E740481C1C}">
                <a14:useLocalDpi xmlns:a14="http://schemas.microsoft.com/office/drawing/2010/main" val="0"/>
              </a:ext>
            </a:extLst>
          </a:blip>
          <a:srcRect t="43484" r="243"/>
          <a:stretch/>
        </p:blipFill>
        <p:spPr bwMode="auto">
          <a:xfrm>
            <a:off x="1607953" y="2930524"/>
            <a:ext cx="4042800" cy="1281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rochester  skyline silhouette"/>
          <p:cNvPicPr>
            <a:picLocks noChangeAspect="1" noChangeArrowheads="1"/>
          </p:cNvPicPr>
          <p:nvPr/>
        </p:nvPicPr>
        <p:blipFill rotWithShape="1">
          <a:blip r:embed="rId5">
            <a:extLst>
              <a:ext uri="{28A0092B-C50C-407E-A947-70E740481C1C}">
                <a14:useLocalDpi xmlns:a14="http://schemas.microsoft.com/office/drawing/2010/main" val="0"/>
              </a:ext>
            </a:extLst>
          </a:blip>
          <a:srcRect t="42479" r="2524" b="39500"/>
          <a:stretch/>
        </p:blipFill>
        <p:spPr bwMode="auto">
          <a:xfrm>
            <a:off x="0" y="4663365"/>
            <a:ext cx="4019960" cy="1084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Simple Detroit skyline"/>
          <p:cNvPicPr>
            <a:picLocks noChangeAspect="1" noChangeArrowheads="1"/>
          </p:cNvPicPr>
          <p:nvPr/>
        </p:nvPicPr>
        <p:blipFill rotWithShape="1">
          <a:blip r:embed="rId6">
            <a:extLst>
              <a:ext uri="{28A0092B-C50C-407E-A947-70E740481C1C}">
                <a14:useLocalDpi xmlns:a14="http://schemas.microsoft.com/office/drawing/2010/main" val="0"/>
              </a:ext>
            </a:extLst>
          </a:blip>
          <a:srcRect l="3920" t="29577" r="2603" b="26908"/>
          <a:stretch/>
        </p:blipFill>
        <p:spPr bwMode="auto">
          <a:xfrm>
            <a:off x="1674012" y="5479578"/>
            <a:ext cx="4831465" cy="132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628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Addressing the issue</a:t>
            </a:r>
            <a:endParaRPr lang="en-US" dirty="0"/>
          </a:p>
        </p:txBody>
      </p:sp>
      <p:pic>
        <p:nvPicPr>
          <p:cNvPr id="6" name="Picture 5"/>
          <p:cNvPicPr>
            <a:picLocks noChangeAspect="1"/>
          </p:cNvPicPr>
          <p:nvPr/>
        </p:nvPicPr>
        <p:blipFill>
          <a:blip r:embed="rId3"/>
          <a:stretch>
            <a:fillRect/>
          </a:stretch>
        </p:blipFill>
        <p:spPr>
          <a:xfrm>
            <a:off x="8021688" y="3660854"/>
            <a:ext cx="3790556" cy="2057070"/>
          </a:xfrm>
          <a:prstGeom prst="rect">
            <a:avLst/>
          </a:prstGeom>
        </p:spPr>
      </p:pic>
      <p:pic>
        <p:nvPicPr>
          <p:cNvPr id="7" name="Picture 6"/>
          <p:cNvPicPr>
            <a:picLocks noChangeAspect="1"/>
          </p:cNvPicPr>
          <p:nvPr/>
        </p:nvPicPr>
        <p:blipFill>
          <a:blip r:embed="rId4"/>
          <a:stretch>
            <a:fillRect/>
          </a:stretch>
        </p:blipFill>
        <p:spPr>
          <a:xfrm>
            <a:off x="3918951" y="4839467"/>
            <a:ext cx="2846954" cy="1932045"/>
          </a:xfrm>
          <a:prstGeom prst="rect">
            <a:avLst/>
          </a:prstGeom>
        </p:spPr>
      </p:pic>
      <p:pic>
        <p:nvPicPr>
          <p:cNvPr id="3074" name="Picture 2" descr="wipe out l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047" y="1454629"/>
            <a:ext cx="48006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www2.erie.gov/seniorservices/sites/www2.erie.gov.seniorservices/files/uploads/EC%20Se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738" y="1528473"/>
            <a:ext cx="14573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buffalointernationalfilmfestival.com/wp-content/themes/BIFF-2016/assets/images/city-buffal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1524" y="1546614"/>
            <a:ext cx="1437381" cy="14373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40" y="4689389"/>
            <a:ext cx="2699385" cy="908124"/>
          </a:xfrm>
          <a:prstGeom prst="rect">
            <a:avLst/>
          </a:prstGeom>
          <a:noFill/>
          <a:ln>
            <a:noFill/>
          </a:ln>
        </p:spPr>
      </p:pic>
      <p:sp>
        <p:nvSpPr>
          <p:cNvPr id="8" name="AutoShape 4" descr="Image result for oishei children's hosp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139"/>
              </a:solidFill>
            </a:endParaRPr>
          </a:p>
        </p:txBody>
      </p:sp>
      <p:pic>
        <p:nvPicPr>
          <p:cNvPr id="3078" name="Picture 6" descr="Image result for oishei children's hospital"/>
          <p:cNvPicPr>
            <a:picLocks noChangeAspect="1" noChangeArrowheads="1"/>
          </p:cNvPicPr>
          <p:nvPr/>
        </p:nvPicPr>
        <p:blipFill rotWithShape="1">
          <a:blip r:embed="rId9">
            <a:extLst>
              <a:ext uri="{28A0092B-C50C-407E-A947-70E740481C1C}">
                <a14:useLocalDpi xmlns:a14="http://schemas.microsoft.com/office/drawing/2010/main" val="0"/>
              </a:ext>
            </a:extLst>
          </a:blip>
          <a:srcRect t="25266" b="26880"/>
          <a:stretch/>
        </p:blipFill>
        <p:spPr bwMode="auto">
          <a:xfrm>
            <a:off x="5715224" y="3552325"/>
            <a:ext cx="1932506" cy="9247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uffalo public schoo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4647" y="5021575"/>
            <a:ext cx="1819275" cy="180022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0" descr="Image result for buffalo perinatal prena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139"/>
              </a:solidFill>
            </a:endParaRPr>
          </a:p>
        </p:txBody>
      </p:sp>
      <p:sp>
        <p:nvSpPr>
          <p:cNvPr id="14" name="AutoShape 14" descr="Image result for buffalo perinatal prena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139"/>
              </a:solidFill>
            </a:endParaRPr>
          </a:p>
        </p:txBody>
      </p:sp>
      <p:pic>
        <p:nvPicPr>
          <p:cNvPr id="3090" name="Picture 18"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8911" y="3107526"/>
            <a:ext cx="229552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2"/>
          <a:stretch>
            <a:fillRect/>
          </a:stretch>
        </p:blipFill>
        <p:spPr>
          <a:xfrm>
            <a:off x="159091" y="1454629"/>
            <a:ext cx="3260542" cy="3169227"/>
          </a:xfrm>
          <a:prstGeom prst="rect">
            <a:avLst/>
          </a:prstGeom>
        </p:spPr>
      </p:pic>
      <p:pic>
        <p:nvPicPr>
          <p:cNvPr id="3092" name="Picture 20" descr="Image result for neighborhood legal services buffalo"/>
          <p:cNvPicPr>
            <a:picLocks noChangeAspect="1" noChangeArrowheads="1"/>
          </p:cNvPicPr>
          <p:nvPr/>
        </p:nvPicPr>
        <p:blipFill rotWithShape="1">
          <a:blip r:embed="rId13">
            <a:extLst>
              <a:ext uri="{28A0092B-C50C-407E-A947-70E740481C1C}">
                <a14:useLocalDpi xmlns:a14="http://schemas.microsoft.com/office/drawing/2010/main" val="0"/>
              </a:ext>
            </a:extLst>
          </a:blip>
          <a:srcRect t="32167" b="29923"/>
          <a:stretch/>
        </p:blipFill>
        <p:spPr bwMode="auto">
          <a:xfrm>
            <a:off x="-51463" y="5663046"/>
            <a:ext cx="3970414" cy="111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0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 Safe Task Force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07" y="2161309"/>
            <a:ext cx="5268191" cy="3512127"/>
          </a:xfrm>
          <a:prstGeom prst="rect">
            <a:avLst/>
          </a:prstGeom>
        </p:spPr>
      </p:pic>
      <p:sp>
        <p:nvSpPr>
          <p:cNvPr id="6" name="TextBox 5"/>
          <p:cNvSpPr txBox="1"/>
          <p:nvPr/>
        </p:nvSpPr>
        <p:spPr>
          <a:xfrm>
            <a:off x="5796052" y="1485900"/>
            <a:ext cx="6229455" cy="4678204"/>
          </a:xfrm>
          <a:prstGeom prst="rect">
            <a:avLst/>
          </a:prstGeom>
          <a:noFill/>
        </p:spPr>
        <p:txBody>
          <a:bodyPr wrap="square" rtlCol="0">
            <a:spAutoFit/>
          </a:bodyPr>
          <a:lstStyle/>
          <a:p>
            <a:pPr marL="571500" indent="-571500">
              <a:buFont typeface="Arial" panose="020B0604020202020204" pitchFamily="34" charset="0"/>
              <a:buChar char="•"/>
              <a:defRPr/>
            </a:pPr>
            <a:r>
              <a:rPr lang="en-US" sz="4000" kern="0" dirty="0">
                <a:solidFill>
                  <a:srgbClr val="002060"/>
                </a:solidFill>
                <a:latin typeface="Franklin Gothic Book" panose="020B0503020102020204" pitchFamily="34" charset="0"/>
              </a:rPr>
              <a:t>Comprised of a cross-sector of community members</a:t>
            </a:r>
          </a:p>
          <a:p>
            <a:pPr marL="571500" indent="-571500">
              <a:buFont typeface="Arial" panose="020B0604020202020204" pitchFamily="34" charset="0"/>
              <a:buChar char="•"/>
              <a:defRPr/>
            </a:pPr>
            <a:r>
              <a:rPr lang="en-US" sz="4000" kern="0" dirty="0">
                <a:solidFill>
                  <a:srgbClr val="002060"/>
                </a:solidFill>
                <a:latin typeface="Franklin Gothic Book" panose="020B0503020102020204" pitchFamily="34" charset="0"/>
              </a:rPr>
              <a:t>Grounded in data from the report </a:t>
            </a:r>
          </a:p>
          <a:p>
            <a:pPr marL="571500" indent="-571500">
              <a:buFont typeface="Arial" panose="020B0604020202020204" pitchFamily="34" charset="0"/>
              <a:buChar char="•"/>
              <a:defRPr/>
            </a:pPr>
            <a:r>
              <a:rPr lang="en-US" sz="4000" kern="0" dirty="0">
                <a:solidFill>
                  <a:srgbClr val="002060"/>
                </a:solidFill>
                <a:latin typeface="Franklin Gothic Book" panose="020B0503020102020204" pitchFamily="34" charset="0"/>
              </a:rPr>
              <a:t>Thoughtful plan for policy change  </a:t>
            </a:r>
          </a:p>
          <a:p>
            <a:pPr>
              <a:defRPr/>
            </a:pPr>
            <a:endParaRPr lang="en-US" kern="0" dirty="0">
              <a:solidFill>
                <a:prstClr val="black"/>
              </a:solidFill>
            </a:endParaRPr>
          </a:p>
        </p:txBody>
      </p:sp>
    </p:spTree>
    <p:extLst>
      <p:ext uri="{BB962C8B-B14F-4D97-AF65-F5344CB8AC3E}">
        <p14:creationId xmlns:p14="http://schemas.microsoft.com/office/powerpoint/2010/main" val="57194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736" y="281469"/>
            <a:ext cx="12011891" cy="914854"/>
          </a:xfrm>
        </p:spPr>
        <p:txBody>
          <a:bodyPr>
            <a:normAutofit fontScale="90000"/>
          </a:bodyPr>
          <a:lstStyle/>
          <a:p>
            <a:r>
              <a:rPr lang="en-US" dirty="0" smtClean="0"/>
              <a:t>Convergence Partnership of the Tides Foundation</a:t>
            </a:r>
            <a:endParaRPr lang="en-US" dirty="0"/>
          </a:p>
        </p:txBody>
      </p:sp>
      <p:sp>
        <p:nvSpPr>
          <p:cNvPr id="5" name="TextBox 4"/>
          <p:cNvSpPr txBox="1"/>
          <p:nvPr/>
        </p:nvSpPr>
        <p:spPr>
          <a:xfrm>
            <a:off x="259773" y="1465118"/>
            <a:ext cx="11617035" cy="3139321"/>
          </a:xfrm>
          <a:prstGeom prst="rect">
            <a:avLst/>
          </a:prstGeom>
          <a:noFill/>
        </p:spPr>
        <p:txBody>
          <a:bodyPr wrap="square" rtlCol="0">
            <a:spAutoFit/>
          </a:bodyPr>
          <a:lstStyle/>
          <a:p>
            <a:pPr marL="571500" indent="-571500">
              <a:buFont typeface="Arial" panose="020B0604020202020204" pitchFamily="34" charset="0"/>
              <a:buChar char="•"/>
              <a:defRPr/>
            </a:pPr>
            <a:r>
              <a:rPr lang="en-US" sz="3600" kern="0" dirty="0">
                <a:solidFill>
                  <a:srgbClr val="002060"/>
                </a:solidFill>
                <a:latin typeface="Franklin Gothic Book" panose="020B0503020102020204" pitchFamily="34" charset="0"/>
              </a:rPr>
              <a:t>Racial Equity Impact Analysis Tool</a:t>
            </a:r>
          </a:p>
          <a:p>
            <a:pPr marL="571500" indent="-571500">
              <a:buFont typeface="Arial" panose="020B0604020202020204" pitchFamily="34" charset="0"/>
              <a:buChar char="•"/>
              <a:defRPr/>
            </a:pPr>
            <a:r>
              <a:rPr lang="en-US" sz="3600" kern="0" dirty="0">
                <a:solidFill>
                  <a:srgbClr val="002060"/>
                </a:solidFill>
                <a:latin typeface="Franklin Gothic Book" panose="020B0503020102020204" pitchFamily="34" charset="0"/>
              </a:rPr>
              <a:t>Cultural Competency &amp; Trauma-Informed Approaches</a:t>
            </a:r>
          </a:p>
          <a:p>
            <a:pPr marL="571500" indent="-571500">
              <a:buFont typeface="Arial" panose="020B0604020202020204" pitchFamily="34" charset="0"/>
              <a:buChar char="•"/>
              <a:defRPr/>
            </a:pPr>
            <a:r>
              <a:rPr lang="en-US" sz="3600" kern="0" dirty="0">
                <a:solidFill>
                  <a:srgbClr val="002060"/>
                </a:solidFill>
                <a:latin typeface="Franklin Gothic Book" panose="020B0503020102020204" pitchFamily="34" charset="0"/>
              </a:rPr>
              <a:t>Community-Led Policy Advocacy</a:t>
            </a:r>
          </a:p>
          <a:p>
            <a:pPr marL="571500" indent="-571500">
              <a:buFont typeface="Arial" panose="020B0604020202020204" pitchFamily="34" charset="0"/>
              <a:buChar char="•"/>
              <a:defRPr/>
            </a:pPr>
            <a:r>
              <a:rPr lang="en-US" sz="3600" kern="0" dirty="0">
                <a:solidFill>
                  <a:srgbClr val="002060"/>
                </a:solidFill>
                <a:latin typeface="Franklin Gothic Book" panose="020B0503020102020204" pitchFamily="34" charset="0"/>
              </a:rPr>
              <a:t>Narrative Change</a:t>
            </a:r>
          </a:p>
          <a:p>
            <a:pPr marL="571500" indent="-571500">
              <a:buFont typeface="Arial" panose="020B0604020202020204" pitchFamily="34" charset="0"/>
              <a:buChar char="•"/>
              <a:defRPr/>
            </a:pPr>
            <a:r>
              <a:rPr lang="en-US" sz="3600" kern="0" dirty="0">
                <a:solidFill>
                  <a:srgbClr val="002060"/>
                </a:solidFill>
                <a:latin typeface="Franklin Gothic Book" panose="020B0503020102020204" pitchFamily="34" charset="0"/>
              </a:rPr>
              <a:t>Arts Integration</a:t>
            </a:r>
          </a:p>
          <a:p>
            <a:pPr>
              <a:defRPr/>
            </a:pPr>
            <a:endParaRPr lang="en-US" kern="0" dirty="0">
              <a:solidFill>
                <a:prstClr val="black"/>
              </a:solidFill>
            </a:endParaRPr>
          </a:p>
        </p:txBody>
      </p:sp>
      <p:pic>
        <p:nvPicPr>
          <p:cNvPr id="14" name="Picture 13"/>
          <p:cNvPicPr>
            <a:picLocks noChangeAspect="1"/>
          </p:cNvPicPr>
          <p:nvPr/>
        </p:nvPicPr>
        <p:blipFill rotWithShape="1">
          <a:blip r:embed="rId3"/>
          <a:srcRect l="12683" t="3968" r="9201" b="-818"/>
          <a:stretch/>
        </p:blipFill>
        <p:spPr>
          <a:xfrm>
            <a:off x="72736" y="4850966"/>
            <a:ext cx="1049483" cy="1230814"/>
          </a:xfrm>
          <a:prstGeom prst="rect">
            <a:avLst/>
          </a:prstGeom>
        </p:spPr>
      </p:pic>
      <p:pic>
        <p:nvPicPr>
          <p:cNvPr id="15" name="Picture 14"/>
          <p:cNvPicPr>
            <a:picLocks noChangeAspect="1"/>
          </p:cNvPicPr>
          <p:nvPr/>
        </p:nvPicPr>
        <p:blipFill>
          <a:blip r:embed="rId4"/>
          <a:stretch>
            <a:fillRect/>
          </a:stretch>
        </p:blipFill>
        <p:spPr>
          <a:xfrm>
            <a:off x="7915757" y="4548789"/>
            <a:ext cx="1056874" cy="1532991"/>
          </a:xfrm>
          <a:prstGeom prst="rect">
            <a:avLst/>
          </a:prstGeom>
        </p:spPr>
      </p:pic>
      <p:pic>
        <p:nvPicPr>
          <p:cNvPr id="16" name="Picture 15">
            <a:extLst>
              <a:ext uri="{FF2B5EF4-FFF2-40B4-BE49-F238E27FC236}">
                <a16:creationId xmlns="" xmlns:a16="http://schemas.microsoft.com/office/drawing/2014/main" id="{F4E45420-CB85-413E-BA59-FEE74EF59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662" y="4326629"/>
            <a:ext cx="1685385" cy="1910103"/>
          </a:xfrm>
          <a:prstGeom prst="rect">
            <a:avLst/>
          </a:prstGeom>
        </p:spPr>
      </p:pic>
      <p:pic>
        <p:nvPicPr>
          <p:cNvPr id="19" name="Picture 18"/>
          <p:cNvPicPr>
            <a:picLocks noChangeAspect="1"/>
          </p:cNvPicPr>
          <p:nvPr/>
        </p:nvPicPr>
        <p:blipFill>
          <a:blip r:embed="rId6"/>
          <a:stretch>
            <a:fillRect/>
          </a:stretch>
        </p:blipFill>
        <p:spPr>
          <a:xfrm>
            <a:off x="9230892" y="4759646"/>
            <a:ext cx="940748" cy="1304908"/>
          </a:xfrm>
          <a:prstGeom prst="rect">
            <a:avLst/>
          </a:prstGeom>
        </p:spPr>
      </p:pic>
      <p:pic>
        <p:nvPicPr>
          <p:cNvPr id="20" name="Picture 19"/>
          <p:cNvPicPr>
            <a:picLocks noChangeAspect="1"/>
          </p:cNvPicPr>
          <p:nvPr/>
        </p:nvPicPr>
        <p:blipFill rotWithShape="1">
          <a:blip r:embed="rId7"/>
          <a:srcRect l="14628" t="-1" b="390"/>
          <a:stretch/>
        </p:blipFill>
        <p:spPr>
          <a:xfrm>
            <a:off x="1118605" y="4913513"/>
            <a:ext cx="1776941" cy="1065675"/>
          </a:xfrm>
          <a:prstGeom prst="rect">
            <a:avLst/>
          </a:prstGeom>
        </p:spPr>
      </p:pic>
      <p:pic>
        <p:nvPicPr>
          <p:cNvPr id="18" name="Picture 17"/>
          <p:cNvPicPr>
            <a:picLocks noChangeAspect="1"/>
          </p:cNvPicPr>
          <p:nvPr/>
        </p:nvPicPr>
        <p:blipFill>
          <a:blip r:embed="rId8"/>
          <a:stretch>
            <a:fillRect/>
          </a:stretch>
        </p:blipFill>
        <p:spPr>
          <a:xfrm>
            <a:off x="4856223" y="4830915"/>
            <a:ext cx="1794684" cy="1166545"/>
          </a:xfrm>
          <a:prstGeom prst="rect">
            <a:avLst/>
          </a:prstGeom>
        </p:spPr>
      </p:pic>
      <p:pic>
        <p:nvPicPr>
          <p:cNvPr id="17" name="Picture 16"/>
          <p:cNvPicPr>
            <a:picLocks noChangeAspect="1"/>
          </p:cNvPicPr>
          <p:nvPr/>
        </p:nvPicPr>
        <p:blipFill>
          <a:blip r:embed="rId9"/>
          <a:stretch>
            <a:fillRect/>
          </a:stretch>
        </p:blipFill>
        <p:spPr>
          <a:xfrm>
            <a:off x="2914121" y="4873234"/>
            <a:ext cx="2054587" cy="1081909"/>
          </a:xfrm>
          <a:prstGeom prst="rect">
            <a:avLst/>
          </a:prstGeom>
        </p:spPr>
      </p:pic>
    </p:spTree>
    <p:extLst>
      <p:ext uri="{BB962C8B-B14F-4D97-AF65-F5344CB8AC3E}">
        <p14:creationId xmlns:p14="http://schemas.microsoft.com/office/powerpoint/2010/main" val="201525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251" y="281469"/>
            <a:ext cx="11494421" cy="914854"/>
          </a:xfrm>
        </p:spPr>
        <p:txBody>
          <a:bodyPr>
            <a:normAutofit fontScale="90000"/>
          </a:bodyPr>
          <a:lstStyle/>
          <a:p>
            <a:r>
              <a:rPr lang="en-US" dirty="0" smtClean="0"/>
              <a:t>Landlord-Focused Communications Campaign</a:t>
            </a:r>
            <a:endParaRPr lang="en-US" dirty="0"/>
          </a:p>
        </p:txBody>
      </p:sp>
      <p:pic>
        <p:nvPicPr>
          <p:cNvPr id="2050" name="Picture 2" descr="Image result for human centere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84" y="2047008"/>
            <a:ext cx="86010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22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you do? </a:t>
            </a:r>
            <a:endParaRPr lang="en-US" dirty="0"/>
          </a:p>
        </p:txBody>
      </p:sp>
      <p:sp>
        <p:nvSpPr>
          <p:cNvPr id="4" name="Content Placeholder 3"/>
          <p:cNvSpPr>
            <a:spLocks noGrp="1"/>
          </p:cNvSpPr>
          <p:nvPr>
            <p:ph idx="1"/>
          </p:nvPr>
        </p:nvSpPr>
        <p:spPr>
          <a:xfrm>
            <a:off x="538252" y="1495805"/>
            <a:ext cx="5872939" cy="5216721"/>
          </a:xfrm>
        </p:spPr>
        <p:txBody>
          <a:bodyPr>
            <a:normAutofit fontScale="25000" lnSpcReduction="20000"/>
          </a:bodyPr>
          <a:lstStyle/>
          <a:p>
            <a:pPr marL="457200" indent="-457200">
              <a:buFont typeface="Arial" panose="020B0604020202020204" pitchFamily="34" charset="0"/>
              <a:buChar char="•"/>
            </a:pPr>
            <a:r>
              <a:rPr lang="en-US" sz="12000" dirty="0" smtClean="0">
                <a:solidFill>
                  <a:srgbClr val="002060"/>
                </a:solidFill>
                <a:latin typeface="Franklin Gothic Book" panose="020B0503020102020204" pitchFamily="34" charset="0"/>
              </a:rPr>
              <a:t>Be on the look out for chipping and peeling paint</a:t>
            </a:r>
          </a:p>
          <a:p>
            <a:pPr marL="457200" indent="-457200">
              <a:buFont typeface="Arial" panose="020B0604020202020204" pitchFamily="34" charset="0"/>
              <a:buChar char="•"/>
            </a:pPr>
            <a:r>
              <a:rPr lang="en-US" sz="12000" dirty="0" smtClean="0">
                <a:solidFill>
                  <a:srgbClr val="002060"/>
                </a:solidFill>
                <a:latin typeface="Franklin Gothic Book" panose="020B0503020102020204" pitchFamily="34" charset="0"/>
              </a:rPr>
              <a:t>Maintain a healthy diet </a:t>
            </a:r>
          </a:p>
          <a:p>
            <a:pPr marL="457200" indent="-457200">
              <a:buFont typeface="Arial" panose="020B0604020202020204" pitchFamily="34" charset="0"/>
              <a:buChar char="•"/>
            </a:pPr>
            <a:r>
              <a:rPr lang="en-US" sz="12000" dirty="0" smtClean="0">
                <a:solidFill>
                  <a:srgbClr val="002060"/>
                </a:solidFill>
                <a:latin typeface="Franklin Gothic Book" panose="020B0503020102020204" pitchFamily="34" charset="0"/>
              </a:rPr>
              <a:t>Clean windows and household objects</a:t>
            </a:r>
          </a:p>
          <a:p>
            <a:pPr marL="457200" indent="-457200">
              <a:buFont typeface="Arial" panose="020B0604020202020204" pitchFamily="34" charset="0"/>
              <a:buChar char="•"/>
            </a:pPr>
            <a:r>
              <a:rPr lang="en-US" sz="12000" dirty="0" smtClean="0">
                <a:solidFill>
                  <a:srgbClr val="002060"/>
                </a:solidFill>
                <a:latin typeface="Franklin Gothic Book" panose="020B0503020102020204" pitchFamily="34" charset="0"/>
              </a:rPr>
              <a:t>Wash hands &amp; Remove shoes</a:t>
            </a:r>
          </a:p>
          <a:p>
            <a:pPr marL="457200" indent="-457200">
              <a:buFont typeface="Arial" panose="020B0604020202020204" pitchFamily="34" charset="0"/>
              <a:buChar char="•"/>
            </a:pPr>
            <a:r>
              <a:rPr lang="en-US" sz="12000" dirty="0" smtClean="0">
                <a:solidFill>
                  <a:srgbClr val="002060"/>
                </a:solidFill>
                <a:latin typeface="Franklin Gothic Book" panose="020B0503020102020204" pitchFamily="34" charset="0"/>
              </a:rPr>
              <a:t>Join </a:t>
            </a:r>
            <a:r>
              <a:rPr lang="en-US" sz="12000" dirty="0">
                <a:solidFill>
                  <a:srgbClr val="002060"/>
                </a:solidFill>
                <a:latin typeface="Franklin Gothic Book" panose="020B0503020102020204" pitchFamily="34" charset="0"/>
              </a:rPr>
              <a:t>the WNY Coalition to Prevent Lead </a:t>
            </a:r>
            <a:r>
              <a:rPr lang="en-US" sz="12000" dirty="0" smtClean="0">
                <a:solidFill>
                  <a:srgbClr val="002060"/>
                </a:solidFill>
                <a:latin typeface="Franklin Gothic Book" panose="020B0503020102020204" pitchFamily="34" charset="0"/>
              </a:rPr>
              <a:t>Poisoning</a:t>
            </a:r>
          </a:p>
          <a:p>
            <a:pPr marL="457200" indent="-457200">
              <a:buFont typeface="Arial" panose="020B0604020202020204" pitchFamily="34" charset="0"/>
              <a:buChar char="•"/>
            </a:pPr>
            <a:r>
              <a:rPr lang="en-US" sz="12000" dirty="0">
                <a:solidFill>
                  <a:srgbClr val="002060"/>
                </a:solidFill>
                <a:latin typeface="Franklin Gothic Book" panose="020B0503020102020204" pitchFamily="34" charset="0"/>
              </a:rPr>
              <a:t>Call 311 to have your water and your home tested for lead</a:t>
            </a:r>
          </a:p>
          <a:p>
            <a:endParaRPr lang="en-US" sz="12000" dirty="0">
              <a:solidFill>
                <a:srgbClr val="002060"/>
              </a:solidFill>
              <a:latin typeface="Franklin Gothic Book" panose="020B0503020102020204" pitchFamily="34" charset="0"/>
            </a:endParaRPr>
          </a:p>
          <a:p>
            <a:pPr marL="457200" indent="-457200">
              <a:buFont typeface="Arial" panose="020B0604020202020204" pitchFamily="34" charset="0"/>
              <a:buChar char="•"/>
            </a:pPr>
            <a:endParaRPr lang="en-US" dirty="0" smtClean="0">
              <a:solidFill>
                <a:srgbClr val="002060"/>
              </a:solidFill>
            </a:endParaRPr>
          </a:p>
          <a:p>
            <a:endParaRPr lang="en-US" dirty="0">
              <a:solidFill>
                <a:srgbClr val="002060"/>
              </a:solidFill>
            </a:endParaRP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918" y="2346079"/>
            <a:ext cx="5318991" cy="298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2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5771" y="162448"/>
            <a:ext cx="11640455" cy="923330"/>
          </a:xfrm>
          <a:prstGeom prst="rect">
            <a:avLst/>
          </a:prstGeom>
          <a:noFill/>
        </p:spPr>
        <p:txBody>
          <a:bodyPr wrap="square" rtlCol="0">
            <a:spAutoFit/>
          </a:bodyPr>
          <a:lstStyle/>
          <a:p>
            <a:r>
              <a:rPr lang="en-US" sz="5400" b="1" dirty="0">
                <a:solidFill>
                  <a:srgbClr val="FFFFFF"/>
                </a:solidFill>
                <a:latin typeface="Franklin Gothic Book" panose="020B0503020102020204" pitchFamily="34" charset="0"/>
                <a:cs typeface="Times New Roman" panose="02020603050405020304" pitchFamily="18" charset="0"/>
              </a:rPr>
              <a:t>Community Foundation Quick Facts</a:t>
            </a:r>
          </a:p>
        </p:txBody>
      </p:sp>
      <p:pic>
        <p:nvPicPr>
          <p:cNvPr id="9" name="Picture 8"/>
          <p:cNvPicPr>
            <a:picLocks noChangeAspect="1"/>
          </p:cNvPicPr>
          <p:nvPr/>
        </p:nvPicPr>
        <p:blipFill>
          <a:blip r:embed="rId3"/>
          <a:stretch>
            <a:fillRect/>
          </a:stretch>
        </p:blipFill>
        <p:spPr>
          <a:xfrm>
            <a:off x="6629399" y="1510146"/>
            <a:ext cx="3974341" cy="4191000"/>
          </a:xfrm>
          <a:prstGeom prst="rect">
            <a:avLst/>
          </a:prstGeom>
        </p:spPr>
      </p:pic>
      <p:sp>
        <p:nvSpPr>
          <p:cNvPr id="10" name="TextBox 4"/>
          <p:cNvSpPr txBox="1">
            <a:spLocks noChangeArrowheads="1"/>
          </p:cNvSpPr>
          <p:nvPr/>
        </p:nvSpPr>
        <p:spPr bwMode="auto">
          <a:xfrm>
            <a:off x="955963" y="1510146"/>
            <a:ext cx="4419600" cy="4976747"/>
          </a:xfrm>
          <a:prstGeom prst="rect">
            <a:avLst/>
          </a:prstGeom>
          <a:noFill/>
          <a:ln w="9525">
            <a:noFill/>
            <a:miter lim="800000"/>
            <a:headEnd/>
            <a:tailEnd/>
          </a:ln>
        </p:spPr>
        <p:txBody>
          <a:bodyPr wrap="square">
            <a:spAutoFit/>
          </a:bodyPr>
          <a:lstStyle/>
          <a:p>
            <a:pPr marL="457200" indent="-457200">
              <a:lnSpc>
                <a:spcPct val="120000"/>
              </a:lnSpc>
              <a:spcAft>
                <a:spcPts val="600"/>
              </a:spcAft>
              <a:buFont typeface="Arial" panose="020B0604020202020204" pitchFamily="34" charset="0"/>
              <a:buChar char="•"/>
            </a:pPr>
            <a:r>
              <a:rPr lang="en-US" sz="2800" dirty="0">
                <a:solidFill>
                  <a:srgbClr val="00487D"/>
                </a:solidFill>
                <a:latin typeface="Franklin Gothic Book" pitchFamily="34" charset="0"/>
              </a:rPr>
              <a:t>Established in 1919</a:t>
            </a:r>
          </a:p>
          <a:p>
            <a:pPr marL="457200" indent="-457200">
              <a:lnSpc>
                <a:spcPct val="120000"/>
              </a:lnSpc>
              <a:spcAft>
                <a:spcPts val="600"/>
              </a:spcAft>
              <a:buFont typeface="Arial" panose="020B0604020202020204" pitchFamily="34" charset="0"/>
              <a:buChar char="•"/>
            </a:pPr>
            <a:r>
              <a:rPr lang="en-US" sz="2800" dirty="0">
                <a:solidFill>
                  <a:srgbClr val="00487D"/>
                </a:solidFill>
                <a:latin typeface="Franklin Gothic Book" pitchFamily="34" charset="0"/>
              </a:rPr>
              <a:t>Over </a:t>
            </a:r>
            <a:r>
              <a:rPr lang="en-US" sz="2800" dirty="0">
                <a:solidFill>
                  <a:srgbClr val="00487D"/>
                </a:solidFill>
                <a:latin typeface="Franklin Gothic Book" pitchFamily="34" charset="0"/>
              </a:rPr>
              <a:t>$485M </a:t>
            </a:r>
            <a:r>
              <a:rPr lang="en-US" sz="2800" dirty="0">
                <a:solidFill>
                  <a:srgbClr val="00487D"/>
                </a:solidFill>
                <a:latin typeface="Franklin Gothic Book" pitchFamily="34" charset="0"/>
              </a:rPr>
              <a:t>in total assets</a:t>
            </a:r>
          </a:p>
          <a:p>
            <a:pPr marL="457200" indent="-457200">
              <a:lnSpc>
                <a:spcPct val="120000"/>
              </a:lnSpc>
              <a:spcAft>
                <a:spcPts val="600"/>
              </a:spcAft>
              <a:buFont typeface="Arial" panose="020B0604020202020204" pitchFamily="34" charset="0"/>
              <a:buChar char="•"/>
            </a:pPr>
            <a:r>
              <a:rPr lang="en-US" sz="2800" dirty="0">
                <a:solidFill>
                  <a:srgbClr val="00487D"/>
                </a:solidFill>
                <a:latin typeface="Franklin Gothic Book" pitchFamily="-107" charset="0"/>
                <a:ea typeface="ＭＳ Ｐゴシック" pitchFamily="-107" charset="-128"/>
              </a:rPr>
              <a:t>Population in the City of Buffalo: approx. 260,000</a:t>
            </a:r>
          </a:p>
          <a:p>
            <a:pPr marL="457200" indent="-457200">
              <a:lnSpc>
                <a:spcPct val="120000"/>
              </a:lnSpc>
              <a:spcAft>
                <a:spcPts val="600"/>
              </a:spcAft>
              <a:buFont typeface="Arial" panose="020B0604020202020204" pitchFamily="34" charset="0"/>
              <a:buChar char="•"/>
            </a:pPr>
            <a:r>
              <a:rPr lang="en-US" sz="2800" dirty="0">
                <a:solidFill>
                  <a:srgbClr val="00487D"/>
                </a:solidFill>
                <a:latin typeface="Franklin Gothic Book" pitchFamily="-107" charset="0"/>
                <a:ea typeface="ＭＳ Ｐゴシック" pitchFamily="-107" charset="-128"/>
              </a:rPr>
              <a:t>At or Below Poverty Level: 30.5% of households</a:t>
            </a:r>
            <a:endParaRPr lang="en-US" sz="2800" dirty="0">
              <a:solidFill>
                <a:srgbClr val="002139"/>
              </a:solidFill>
            </a:endParaRPr>
          </a:p>
        </p:txBody>
      </p:sp>
    </p:spTree>
    <p:extLst>
      <p:ext uri="{BB962C8B-B14F-4D97-AF65-F5344CB8AC3E}">
        <p14:creationId xmlns:p14="http://schemas.microsoft.com/office/powerpoint/2010/main" val="162075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333F7-42A7-4391-B568-B165F25DCF81}"/>
              </a:ext>
            </a:extLst>
          </p:cNvPr>
          <p:cNvSpPr>
            <a:spLocks noGrp="1"/>
          </p:cNvSpPr>
          <p:nvPr>
            <p:ph type="ctrTitle"/>
          </p:nvPr>
        </p:nvSpPr>
        <p:spPr>
          <a:xfrm>
            <a:off x="1268626" y="2213725"/>
            <a:ext cx="9946105" cy="2126599"/>
          </a:xfrm>
        </p:spPr>
        <p:txBody>
          <a:bodyPr>
            <a:noAutofit/>
          </a:bodyPr>
          <a:lstStyle/>
          <a:p>
            <a:pPr>
              <a:defRPr/>
            </a:pPr>
            <a:r>
              <a:rPr lang="en-US" sz="13800" dirty="0" smtClean="0">
                <a:solidFill>
                  <a:prstClr val="white"/>
                </a:solidFill>
              </a:rPr>
              <a:t/>
            </a:r>
            <a:br>
              <a:rPr lang="en-US" sz="13800" dirty="0" smtClean="0">
                <a:solidFill>
                  <a:prstClr val="white"/>
                </a:solidFill>
              </a:rPr>
            </a:br>
            <a:r>
              <a:rPr lang="en-US" sz="13800" dirty="0">
                <a:solidFill>
                  <a:prstClr val="white"/>
                </a:solidFill>
              </a:rPr>
              <a:t/>
            </a:r>
            <a:br>
              <a:rPr lang="en-US" sz="13800" dirty="0">
                <a:solidFill>
                  <a:prstClr val="white"/>
                </a:solidFill>
              </a:rPr>
            </a:br>
            <a:r>
              <a:rPr lang="en-US" sz="13800" dirty="0" smtClean="0">
                <a:solidFill>
                  <a:prstClr val="white"/>
                </a:solidFill>
              </a:rPr>
              <a:t/>
            </a:r>
            <a:br>
              <a:rPr lang="en-US" sz="13800" dirty="0" smtClean="0">
                <a:solidFill>
                  <a:prstClr val="white"/>
                </a:solidFill>
              </a:rPr>
            </a:br>
            <a:r>
              <a:rPr lang="en-US" sz="13800" dirty="0">
                <a:solidFill>
                  <a:prstClr val="white"/>
                </a:solidFill>
              </a:rPr>
              <a:t/>
            </a:r>
            <a:br>
              <a:rPr lang="en-US" sz="13800" dirty="0">
                <a:solidFill>
                  <a:prstClr val="white"/>
                </a:solidFill>
              </a:rPr>
            </a:br>
            <a:r>
              <a:rPr lang="en-US" sz="13800" dirty="0" smtClean="0">
                <a:solidFill>
                  <a:prstClr val="white"/>
                </a:solidFill>
              </a:rPr>
              <a:t>Questions?</a:t>
            </a:r>
            <a:br>
              <a:rPr lang="en-US" sz="13800" dirty="0" smtClean="0">
                <a:solidFill>
                  <a:prstClr val="white"/>
                </a:solidFill>
              </a:rPr>
            </a:br>
            <a:r>
              <a:rPr lang="en-US" sz="4000" dirty="0" smtClean="0">
                <a:solidFill>
                  <a:prstClr val="white"/>
                </a:solidFill>
              </a:rPr>
              <a:t>KatieP@CFGB.ORG</a:t>
            </a:r>
            <a:r>
              <a:rPr lang="en-US" sz="13800" dirty="0" smtClean="0">
                <a:solidFill>
                  <a:prstClr val="white"/>
                </a:solidFill>
              </a:rPr>
              <a:t> </a:t>
            </a:r>
            <a:endParaRPr lang="en-US" sz="13800" dirty="0">
              <a:solidFill>
                <a:prstClr val="white"/>
              </a:solidFill>
            </a:endParaRPr>
          </a:p>
        </p:txBody>
      </p:sp>
    </p:spTree>
    <p:extLst>
      <p:ext uri="{BB962C8B-B14F-4D97-AF65-F5344CB8AC3E}">
        <p14:creationId xmlns:p14="http://schemas.microsoft.com/office/powerpoint/2010/main" val="93156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506" y="162248"/>
            <a:ext cx="10515600" cy="914854"/>
          </a:xfrm>
        </p:spPr>
        <p:txBody>
          <a:bodyPr>
            <a:normAutofit/>
          </a:bodyPr>
          <a:lstStyle/>
          <a:p>
            <a:r>
              <a:rPr lang="en-US" altLang="en-US" sz="5400" dirty="0">
                <a:latin typeface="Franklin Gothic Medium" pitchFamily="34" charset="0"/>
                <a:ea typeface="Franklin Gothic Medium" pitchFamily="34" charset="0"/>
                <a:cs typeface="Franklin Gothic Medium" pitchFamily="34" charset="0"/>
              </a:rPr>
              <a:t>Four Strategic Goals</a:t>
            </a:r>
            <a:endParaRPr lang="en-US" sz="5400" dirty="0">
              <a:latin typeface="Franklin Gothic Book" panose="020B0503020102020204" pitchFamily="34" charset="0"/>
            </a:endParaRPr>
          </a:p>
        </p:txBody>
      </p:sp>
      <p:sp>
        <p:nvSpPr>
          <p:cNvPr id="8" name="Content Placeholder 2"/>
          <p:cNvSpPr>
            <a:spLocks noGrp="1"/>
          </p:cNvSpPr>
          <p:nvPr>
            <p:ph sz="half" idx="4294967295"/>
          </p:nvPr>
        </p:nvSpPr>
        <p:spPr>
          <a:xfrm>
            <a:off x="785816" y="3196927"/>
            <a:ext cx="5106984" cy="2912534"/>
          </a:xfrm>
        </p:spPr>
        <p:txBody>
          <a:bodyPr>
            <a:normAutofit/>
          </a:bodyPr>
          <a:lstStyle/>
          <a:p>
            <a:pPr marL="0" indent="0" eaLnBrk="1" latinLnBrk="0" hangingPunct="1">
              <a:spcBef>
                <a:spcPts val="700"/>
              </a:spcBef>
              <a:buFont typeface="Arial" panose="020B0604020202020204" pitchFamily="34" charset="0"/>
              <a:buNone/>
            </a:pPr>
            <a:endParaRPr lang="en-US" altLang="en-US" sz="1300" dirty="0">
              <a:solidFill>
                <a:schemeClr val="tx2"/>
              </a:solidFill>
              <a:latin typeface="Franklin Gothic Book" panose="020B0503020102020204" pitchFamily="34" charset="0"/>
              <a:sym typeface="Wingdings" panose="05000000000000000000" pitchFamily="2" charset="2"/>
            </a:endParaRPr>
          </a:p>
          <a:p>
            <a:pPr marL="0" indent="0" eaLnBrk="1" latinLnBrk="0" hangingPunct="1">
              <a:spcBef>
                <a:spcPts val="700"/>
              </a:spcBef>
              <a:buFont typeface="Arial" panose="020B0604020202020204" pitchFamily="34" charset="0"/>
              <a:buNone/>
            </a:pPr>
            <a:endParaRPr lang="en-US" altLang="en-US" dirty="0">
              <a:solidFill>
                <a:schemeClr val="tx2"/>
              </a:solidFill>
              <a:latin typeface="Franklin Gothic Book" panose="020B0503020102020204" pitchFamily="34" charset="0"/>
              <a:sym typeface="Wingdings" panose="05000000000000000000" pitchFamily="2" charset="2"/>
            </a:endParaRPr>
          </a:p>
          <a:p>
            <a:pPr marL="0" indent="0" eaLnBrk="1" latinLnBrk="0" hangingPunct="1">
              <a:spcBef>
                <a:spcPts val="700"/>
              </a:spcBef>
              <a:buFont typeface="Arial" panose="020B0604020202020204" pitchFamily="34" charset="0"/>
              <a:buNone/>
            </a:pPr>
            <a:endParaRPr lang="en-US" altLang="en-US" dirty="0">
              <a:solidFill>
                <a:schemeClr val="tx2"/>
              </a:solidFill>
              <a:latin typeface="Franklin Gothic Book" panose="020B0503020102020204" pitchFamily="34" charset="0"/>
              <a:sym typeface="Wingdings" panose="05000000000000000000" pitchFamily="2" charset="2"/>
            </a:endParaRPr>
          </a:p>
        </p:txBody>
      </p:sp>
      <p:sp>
        <p:nvSpPr>
          <p:cNvPr id="6" name="Content Placeholder 2"/>
          <p:cNvSpPr>
            <a:spLocks noGrp="1"/>
          </p:cNvSpPr>
          <p:nvPr>
            <p:ph sz="half" idx="4294967295"/>
          </p:nvPr>
        </p:nvSpPr>
        <p:spPr>
          <a:xfrm>
            <a:off x="562242" y="1587790"/>
            <a:ext cx="11067518" cy="1794684"/>
          </a:xfrm>
        </p:spPr>
        <p:txBody>
          <a:bodyPr>
            <a:normAutofit/>
          </a:bodyPr>
          <a:lstStyle/>
          <a:p>
            <a:pPr marL="0" indent="0">
              <a:spcBef>
                <a:spcPts val="700"/>
              </a:spcBef>
              <a:buNone/>
            </a:pPr>
            <a:r>
              <a:rPr lang="en-US" sz="2000" b="1" dirty="0">
                <a:solidFill>
                  <a:schemeClr val="accent1">
                    <a:lumMod val="90000"/>
                    <a:lumOff val="10000"/>
                  </a:schemeClr>
                </a:solidFill>
                <a:latin typeface="Franklin Gothic Book" panose="020B0503020102020204" pitchFamily="34" charset="0"/>
              </a:rPr>
              <a:t>      GOAL 1		           GOAL 2			GOAL 3			       GOAL 4</a:t>
            </a:r>
          </a:p>
          <a:p>
            <a:pPr marL="0" indent="0" eaLnBrk="1" latinLnBrk="0" hangingPunct="1">
              <a:spcBef>
                <a:spcPts val="700"/>
              </a:spcBef>
              <a:buFont typeface="Arial" panose="020B0604020202020204" pitchFamily="34" charset="0"/>
              <a:buNone/>
            </a:pPr>
            <a:endParaRPr lang="en-US" altLang="en-US" sz="1300" dirty="0">
              <a:solidFill>
                <a:schemeClr val="tx2"/>
              </a:solidFill>
              <a:latin typeface="Franklin Gothic Book" panose="020B0503020102020204" pitchFamily="34" charset="0"/>
              <a:sym typeface="Wingdings" panose="05000000000000000000" pitchFamily="2" charset="2"/>
            </a:endParaRPr>
          </a:p>
          <a:p>
            <a:pPr marL="0" indent="0" eaLnBrk="1" latinLnBrk="0" hangingPunct="1">
              <a:spcBef>
                <a:spcPts val="700"/>
              </a:spcBef>
              <a:buFont typeface="Arial" panose="020B0604020202020204" pitchFamily="34" charset="0"/>
              <a:buNone/>
            </a:pPr>
            <a:endParaRPr lang="en-US" altLang="en-US" dirty="0">
              <a:solidFill>
                <a:schemeClr val="tx2"/>
              </a:solidFill>
              <a:latin typeface="Franklin Gothic Book" panose="020B0503020102020204" pitchFamily="34" charset="0"/>
              <a:sym typeface="Wingdings" panose="05000000000000000000" pitchFamily="2" charset="2"/>
            </a:endParaRPr>
          </a:p>
          <a:p>
            <a:pPr marL="0" indent="0" eaLnBrk="1" latinLnBrk="0" hangingPunct="1">
              <a:spcBef>
                <a:spcPts val="700"/>
              </a:spcBef>
              <a:buFont typeface="Arial" panose="020B0604020202020204" pitchFamily="34" charset="0"/>
              <a:buNone/>
            </a:pPr>
            <a:endParaRPr lang="en-US" altLang="en-US" dirty="0">
              <a:solidFill>
                <a:schemeClr val="tx2"/>
              </a:solidFill>
              <a:latin typeface="Franklin Gothic Book" panose="020B0503020102020204" pitchFamily="34" charset="0"/>
              <a:sym typeface="Wingdings" panose="05000000000000000000" pitchFamily="2" charset="2"/>
            </a:endParaRPr>
          </a:p>
        </p:txBody>
      </p:sp>
      <p:pic>
        <p:nvPicPr>
          <p:cNvPr id="13" name="Picture 2" descr="education. community goals at the community foundation for greater buffalo."/>
          <p:cNvPicPr>
            <a:picLocks noChangeAspect="1" noChangeArrowheads="1"/>
          </p:cNvPicPr>
          <p:nvPr/>
        </p:nvPicPr>
        <p:blipFill rotWithShape="1">
          <a:blip r:embed="rId3">
            <a:extLst>
              <a:ext uri="{28A0092B-C50C-407E-A947-70E740481C1C}">
                <a14:useLocalDpi xmlns:a14="http://schemas.microsoft.com/office/drawing/2010/main" val="0"/>
              </a:ext>
            </a:extLst>
          </a:blip>
          <a:srcRect r="4796"/>
          <a:stretch/>
        </p:blipFill>
        <p:spPr bwMode="auto">
          <a:xfrm>
            <a:off x="57415" y="2028143"/>
            <a:ext cx="2937025" cy="23137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acial equity, one of four community goals at the community foundation for greater buffalo."/>
          <p:cNvPicPr>
            <a:picLocks noChangeAspect="1" noChangeArrowheads="1"/>
          </p:cNvPicPr>
          <p:nvPr/>
        </p:nvPicPr>
        <p:blipFill rotWithShape="1">
          <a:blip r:embed="rId4">
            <a:extLst>
              <a:ext uri="{28A0092B-C50C-407E-A947-70E740481C1C}">
                <a14:useLocalDpi xmlns:a14="http://schemas.microsoft.com/office/drawing/2010/main" val="0"/>
              </a:ext>
            </a:extLst>
          </a:blip>
          <a:srcRect r="4227"/>
          <a:stretch/>
        </p:blipFill>
        <p:spPr bwMode="auto">
          <a:xfrm>
            <a:off x="3063139" y="2028143"/>
            <a:ext cx="2964163" cy="23212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nvironment, one of four primary community goals of the community foundation for greater buffalo"/>
          <p:cNvPicPr>
            <a:picLocks noChangeAspect="1" noChangeArrowheads="1"/>
          </p:cNvPicPr>
          <p:nvPr/>
        </p:nvPicPr>
        <p:blipFill rotWithShape="1">
          <a:blip r:embed="rId5">
            <a:extLst>
              <a:ext uri="{28A0092B-C50C-407E-A947-70E740481C1C}">
                <a14:useLocalDpi xmlns:a14="http://schemas.microsoft.com/office/drawing/2010/main" val="0"/>
              </a:ext>
            </a:extLst>
          </a:blip>
          <a:srcRect r="6504"/>
          <a:stretch/>
        </p:blipFill>
        <p:spPr bwMode="auto">
          <a:xfrm>
            <a:off x="6096001" y="2028143"/>
            <a:ext cx="2893708" cy="23212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rts and culture, one of four important initiatives of the community foundation for greater buffalo."/>
          <p:cNvPicPr>
            <a:picLocks noChangeAspect="1" noChangeArrowheads="1"/>
          </p:cNvPicPr>
          <p:nvPr/>
        </p:nvPicPr>
        <p:blipFill rotWithShape="1">
          <a:blip r:embed="rId6">
            <a:extLst>
              <a:ext uri="{28A0092B-C50C-407E-A947-70E740481C1C}">
                <a14:useLocalDpi xmlns:a14="http://schemas.microsoft.com/office/drawing/2010/main" val="0"/>
              </a:ext>
            </a:extLst>
          </a:blip>
          <a:srcRect r="5396"/>
          <a:stretch/>
        </p:blipFill>
        <p:spPr bwMode="auto">
          <a:xfrm>
            <a:off x="9078600" y="2028143"/>
            <a:ext cx="2928010" cy="232125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1857" y="4350054"/>
            <a:ext cx="2133600" cy="2031325"/>
          </a:xfrm>
          <a:prstGeom prst="rect">
            <a:avLst/>
          </a:prstGeom>
          <a:noFill/>
        </p:spPr>
        <p:txBody>
          <a:bodyPr wrap="square" rtlCol="0">
            <a:spAutoFit/>
          </a:bodyPr>
          <a:lstStyle/>
          <a:p>
            <a:r>
              <a:rPr lang="en-US" b="1" dirty="0">
                <a:solidFill>
                  <a:srgbClr val="002139"/>
                </a:solidFill>
              </a:rPr>
              <a:t>Education</a:t>
            </a:r>
          </a:p>
          <a:p>
            <a:r>
              <a:rPr lang="en-US" dirty="0">
                <a:solidFill>
                  <a:srgbClr val="002139"/>
                </a:solidFill>
              </a:rPr>
              <a:t>Improve educational achievement and workforce readiness for residents living in low-income neighborhoods.</a:t>
            </a:r>
          </a:p>
        </p:txBody>
      </p:sp>
      <p:sp>
        <p:nvSpPr>
          <p:cNvPr id="18" name="TextBox 17"/>
          <p:cNvSpPr txBox="1"/>
          <p:nvPr/>
        </p:nvSpPr>
        <p:spPr>
          <a:xfrm>
            <a:off x="3775980" y="4349400"/>
            <a:ext cx="2133600" cy="923330"/>
          </a:xfrm>
          <a:prstGeom prst="rect">
            <a:avLst/>
          </a:prstGeom>
          <a:noFill/>
        </p:spPr>
        <p:txBody>
          <a:bodyPr wrap="square" rtlCol="0">
            <a:spAutoFit/>
          </a:bodyPr>
          <a:lstStyle/>
          <a:p>
            <a:r>
              <a:rPr lang="en-US" b="1" dirty="0">
                <a:solidFill>
                  <a:srgbClr val="002139"/>
                </a:solidFill>
              </a:rPr>
              <a:t>Racial Equity</a:t>
            </a:r>
          </a:p>
          <a:p>
            <a:r>
              <a:rPr lang="en-US" dirty="0">
                <a:solidFill>
                  <a:srgbClr val="002139"/>
                </a:solidFill>
              </a:rPr>
              <a:t>Increase racial/ethnic equity.</a:t>
            </a:r>
          </a:p>
        </p:txBody>
      </p:sp>
      <p:sp>
        <p:nvSpPr>
          <p:cNvPr id="19" name="TextBox 18"/>
          <p:cNvSpPr txBox="1"/>
          <p:nvPr/>
        </p:nvSpPr>
        <p:spPr>
          <a:xfrm>
            <a:off x="6621201" y="4350054"/>
            <a:ext cx="1981200" cy="2031325"/>
          </a:xfrm>
          <a:prstGeom prst="rect">
            <a:avLst/>
          </a:prstGeom>
          <a:noFill/>
        </p:spPr>
        <p:txBody>
          <a:bodyPr wrap="square" rtlCol="0">
            <a:spAutoFit/>
          </a:bodyPr>
          <a:lstStyle/>
          <a:p>
            <a:r>
              <a:rPr lang="en-US" b="1" dirty="0">
                <a:solidFill>
                  <a:srgbClr val="002139"/>
                </a:solidFill>
              </a:rPr>
              <a:t>Environment</a:t>
            </a:r>
          </a:p>
          <a:p>
            <a:r>
              <a:rPr lang="en-US" dirty="0">
                <a:solidFill>
                  <a:srgbClr val="002139"/>
                </a:solidFill>
              </a:rPr>
              <a:t>Protect and restore significant environmental resources and promote equitable access.</a:t>
            </a:r>
          </a:p>
        </p:txBody>
      </p:sp>
      <p:sp>
        <p:nvSpPr>
          <p:cNvPr id="20" name="TextBox 19"/>
          <p:cNvSpPr txBox="1"/>
          <p:nvPr/>
        </p:nvSpPr>
        <p:spPr>
          <a:xfrm>
            <a:off x="9718110" y="4354868"/>
            <a:ext cx="2057400" cy="1477328"/>
          </a:xfrm>
          <a:prstGeom prst="rect">
            <a:avLst/>
          </a:prstGeom>
          <a:noFill/>
        </p:spPr>
        <p:txBody>
          <a:bodyPr wrap="square" rtlCol="0">
            <a:spAutoFit/>
          </a:bodyPr>
          <a:lstStyle/>
          <a:p>
            <a:r>
              <a:rPr lang="en-US" b="1" dirty="0">
                <a:solidFill>
                  <a:srgbClr val="002139"/>
                </a:solidFill>
              </a:rPr>
              <a:t>Arts and Culture</a:t>
            </a:r>
          </a:p>
          <a:p>
            <a:r>
              <a:rPr lang="en-US" dirty="0">
                <a:solidFill>
                  <a:srgbClr val="002139"/>
                </a:solidFill>
              </a:rPr>
              <a:t>Strengthen the region as a center for architecture, arts and culture.</a:t>
            </a:r>
          </a:p>
        </p:txBody>
      </p:sp>
    </p:spTree>
    <p:extLst>
      <p:ext uri="{BB962C8B-B14F-4D97-AF65-F5344CB8AC3E}">
        <p14:creationId xmlns:p14="http://schemas.microsoft.com/office/powerpoint/2010/main" val="1072361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Risks of Lead Exposure </a:t>
            </a:r>
            <a:endParaRPr lang="en-US" dirty="0"/>
          </a:p>
        </p:txBody>
      </p:sp>
      <p:pic>
        <p:nvPicPr>
          <p:cNvPr id="5" name="Picture 4" descr="kirkham9405.JPG"/>
          <p:cNvPicPr>
            <a:picLocks noChangeAspect="1"/>
          </p:cNvPicPr>
          <p:nvPr/>
        </p:nvPicPr>
        <p:blipFill rotWithShape="1">
          <a:blip r:embed="rId3" cstate="print">
            <a:extLst>
              <a:ext uri="{28A0092B-C50C-407E-A947-70E740481C1C}">
                <a14:useLocalDpi xmlns:a14="http://schemas.microsoft.com/office/drawing/2010/main" val="0"/>
              </a:ext>
            </a:extLst>
          </a:blip>
          <a:srcRect b="24919"/>
          <a:stretch/>
        </p:blipFill>
        <p:spPr>
          <a:xfrm>
            <a:off x="268088" y="2348135"/>
            <a:ext cx="4457032" cy="2925359"/>
          </a:xfrm>
          <a:prstGeom prst="rect">
            <a:avLst/>
          </a:prstGeom>
        </p:spPr>
      </p:pic>
      <p:sp>
        <p:nvSpPr>
          <p:cNvPr id="6" name="Rectangle 5"/>
          <p:cNvSpPr/>
          <p:nvPr/>
        </p:nvSpPr>
        <p:spPr>
          <a:xfrm>
            <a:off x="4972105" y="1410355"/>
            <a:ext cx="6735097" cy="5447645"/>
          </a:xfrm>
          <a:prstGeom prst="rect">
            <a:avLst/>
          </a:prstGeom>
        </p:spPr>
        <p:txBody>
          <a:bodyPr wrap="square">
            <a:spAutoFit/>
          </a:bodyPr>
          <a:lstStyle/>
          <a:p>
            <a:pPr marL="285750" indent="-285750">
              <a:buFont typeface="Arial" panose="020B0604020202020204" pitchFamily="34" charset="0"/>
              <a:buChar char="•"/>
            </a:pPr>
            <a:r>
              <a:rPr lang="en-US" sz="3200" dirty="0">
                <a:solidFill>
                  <a:srgbClr val="5B9BD5">
                    <a:lumMod val="50000"/>
                  </a:srgbClr>
                </a:solidFill>
                <a:latin typeface="Franklin Gothic Book" panose="020B0503020102020204" pitchFamily="34" charset="0"/>
              </a:rPr>
              <a:t>Lead poisoning causes permanent neurological damage, which can lead to lifelong learning difficulties</a:t>
            </a:r>
          </a:p>
          <a:p>
            <a:endParaRPr lang="en-US" sz="1200" dirty="0">
              <a:solidFill>
                <a:srgbClr val="5B9BD5">
                  <a:lumMod val="50000"/>
                </a:srgbClr>
              </a:solidFill>
              <a:latin typeface="Franklin Gothic Book" panose="020B0503020102020204" pitchFamily="34" charset="0"/>
            </a:endParaRPr>
          </a:p>
          <a:p>
            <a:pPr marL="285750" indent="-285750">
              <a:buFont typeface="Arial" panose="020B0604020202020204" pitchFamily="34" charset="0"/>
              <a:buChar char="•"/>
            </a:pPr>
            <a:r>
              <a:rPr lang="en-US" sz="3200" dirty="0">
                <a:solidFill>
                  <a:srgbClr val="5B9BD5">
                    <a:lumMod val="50000"/>
                  </a:srgbClr>
                </a:solidFill>
                <a:latin typeface="Franklin Gothic Book" panose="020B0503020102020204" pitchFamily="34" charset="0"/>
              </a:rPr>
              <a:t>In Erie/Niagara, children from neighborhoods of color are 12x as likely as children from predominately white neighborhoods to test for EBLL</a:t>
            </a:r>
          </a:p>
          <a:p>
            <a:endParaRPr lang="en-US" sz="1200" dirty="0">
              <a:solidFill>
                <a:srgbClr val="5B9BD5">
                  <a:lumMod val="50000"/>
                </a:srgbClr>
              </a:solidFill>
              <a:latin typeface="Franklin Gothic Book" panose="020B0503020102020204" pitchFamily="34" charset="0"/>
            </a:endParaRPr>
          </a:p>
          <a:p>
            <a:pPr marL="285750" indent="-285750">
              <a:buFont typeface="Arial" panose="020B0604020202020204" pitchFamily="34" charset="0"/>
              <a:buChar char="•"/>
            </a:pPr>
            <a:r>
              <a:rPr lang="en-US" sz="3200" dirty="0">
                <a:solidFill>
                  <a:srgbClr val="5B9BD5">
                    <a:lumMod val="50000"/>
                  </a:srgbClr>
                </a:solidFill>
                <a:latin typeface="Franklin Gothic Book" panose="020B0503020102020204" pitchFamily="34" charset="0"/>
              </a:rPr>
              <a:t>There is no safe level of lead </a:t>
            </a:r>
          </a:p>
          <a:p>
            <a:endParaRPr lang="en-US" dirty="0">
              <a:solidFill>
                <a:srgbClr val="5B9BD5">
                  <a:lumMod val="50000"/>
                </a:srgbClr>
              </a:solidFill>
              <a:latin typeface="Franklin Gothic Book" panose="020B0503020102020204" pitchFamily="34" charset="0"/>
            </a:endParaRPr>
          </a:p>
          <a:p>
            <a:pPr marL="285750" indent="-285750">
              <a:buFont typeface="Arial" panose="020B0604020202020204" pitchFamily="34" charset="0"/>
              <a:buChar char="•"/>
            </a:pPr>
            <a:endParaRPr lang="en-US" dirty="0">
              <a:solidFill>
                <a:srgbClr val="5B9BD5">
                  <a:lumMod val="50000"/>
                </a:srgbClr>
              </a:solidFill>
              <a:latin typeface="Franklin Gothic Book" panose="020B0503020102020204" pitchFamily="34" charset="0"/>
            </a:endParaRPr>
          </a:p>
        </p:txBody>
      </p:sp>
    </p:spTree>
    <p:extLst>
      <p:ext uri="{BB962C8B-B14F-4D97-AF65-F5344CB8AC3E}">
        <p14:creationId xmlns:p14="http://schemas.microsoft.com/office/powerpoint/2010/main" val="152437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030"/>
            <a:ext cx="12192000" cy="1306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 y="1268893"/>
            <a:ext cx="12192001" cy="15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a:spLocks noGrp="1"/>
          </p:cNvSpPr>
          <p:nvPr>
            <p:ph type="title"/>
          </p:nvPr>
        </p:nvSpPr>
        <p:spPr>
          <a:xfrm>
            <a:off x="317546" y="196785"/>
            <a:ext cx="11231155" cy="918460"/>
          </a:xfrm>
        </p:spPr>
        <p:txBody>
          <a:bodyPr>
            <a:noAutofit/>
          </a:bodyPr>
          <a:lstStyle/>
          <a:p>
            <a:r>
              <a:rPr lang="en-US" sz="5400" dirty="0">
                <a:latin typeface="Franklin Gothic Book" panose="020B0503020102020204" pitchFamily="34" charset="0"/>
              </a:rPr>
              <a:t>Healthy Housing and Lead Poisoning</a:t>
            </a:r>
          </a:p>
        </p:txBody>
      </p:sp>
      <p:sp>
        <p:nvSpPr>
          <p:cNvPr id="57" name="Round Single Corner Rectangle 8"/>
          <p:cNvSpPr/>
          <p:nvPr/>
        </p:nvSpPr>
        <p:spPr>
          <a:xfrm>
            <a:off x="2499619" y="4575745"/>
            <a:ext cx="3433505" cy="18437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Franklin Gothic Book" pitchFamily="34" charset="0"/>
              </a:rPr>
              <a:t>Changing Community Needs</a:t>
            </a:r>
          </a:p>
        </p:txBody>
      </p:sp>
      <p:sp>
        <p:nvSpPr>
          <p:cNvPr id="53" name="Rounded Rectangle 12"/>
          <p:cNvSpPr/>
          <p:nvPr/>
        </p:nvSpPr>
        <p:spPr>
          <a:xfrm>
            <a:off x="5023082" y="3560209"/>
            <a:ext cx="1940095" cy="1109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n-US" sz="3600" dirty="0">
                <a:solidFill>
                  <a:prstClr val="white"/>
                </a:solidFill>
                <a:latin typeface="Franklin Gothic Book" pitchFamily="34" charset="0"/>
              </a:rPr>
              <a:t>Clint</a:t>
            </a:r>
          </a:p>
        </p:txBody>
      </p:sp>
      <p:sp>
        <p:nvSpPr>
          <p:cNvPr id="20" name="TextBox 3"/>
          <p:cNvSpPr txBox="1">
            <a:spLocks noChangeArrowheads="1"/>
          </p:cNvSpPr>
          <p:nvPr/>
        </p:nvSpPr>
        <p:spPr bwMode="gray">
          <a:xfrm>
            <a:off x="5646259" y="2679155"/>
            <a:ext cx="5620656" cy="2751522"/>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solidFill>
                  <a:srgbClr val="002060"/>
                </a:solidFill>
                <a:latin typeface="Franklin Gothic Book" panose="020B0503020102020204" pitchFamily="34" charset="0"/>
              </a:rPr>
              <a:t>Second oldest housing stock</a:t>
            </a:r>
          </a:p>
          <a:p>
            <a:endParaRPr lang="en-US" sz="2400" dirty="0">
              <a:solidFill>
                <a:srgbClr val="002060"/>
              </a:solidFill>
              <a:latin typeface="Franklin Gothic Book" panose="020B0503020102020204" pitchFamily="34" charset="0"/>
            </a:endParaRPr>
          </a:p>
          <a:p>
            <a:pPr marL="457200" indent="-457200">
              <a:buFont typeface="Arial" panose="020B0604020202020204" pitchFamily="34" charset="0"/>
              <a:buChar char="•"/>
            </a:pPr>
            <a:r>
              <a:rPr lang="en-US" sz="3200" dirty="0">
                <a:solidFill>
                  <a:srgbClr val="002060"/>
                </a:solidFill>
                <a:latin typeface="Franklin Gothic Book" panose="020B0503020102020204" pitchFamily="34" charset="0"/>
              </a:rPr>
              <a:t>53.9% youth living in poverty</a:t>
            </a:r>
          </a:p>
          <a:p>
            <a:endParaRPr lang="en-US" sz="2400" dirty="0">
              <a:solidFill>
                <a:srgbClr val="002060"/>
              </a:solidFill>
              <a:latin typeface="Franklin Gothic Book" panose="020B0503020102020204" pitchFamily="34" charset="0"/>
            </a:endParaRPr>
          </a:p>
          <a:p>
            <a:pPr marL="457200" indent="-457200">
              <a:buFont typeface="Arial" panose="020B0604020202020204" pitchFamily="34" charset="0"/>
              <a:buChar char="•"/>
            </a:pPr>
            <a:r>
              <a:rPr lang="en-US" sz="3200" dirty="0">
                <a:solidFill>
                  <a:srgbClr val="002060"/>
                </a:solidFill>
                <a:latin typeface="Franklin Gothic Book" panose="020B0503020102020204" pitchFamily="34" charset="0"/>
              </a:rPr>
              <a:t>3x higher rate than Flint, MI</a:t>
            </a:r>
          </a:p>
          <a:p>
            <a:pPr fontAlgn="base">
              <a:spcBef>
                <a:spcPct val="20000"/>
              </a:spcBef>
              <a:spcAft>
                <a:spcPct val="0"/>
              </a:spcAft>
              <a:buSzPct val="65000"/>
              <a:defRPr/>
            </a:pPr>
            <a:endParaRPr lang="en-US" sz="2400" dirty="0">
              <a:solidFill>
                <a:srgbClr val="1F497D"/>
              </a:solidFill>
              <a:latin typeface="Franklin Gothic Book" pitchFamily="34" charset="0"/>
              <a:cs typeface="Arial" panose="020B0604020202020204" pitchFamily="34" charset="0"/>
            </a:endParaRPr>
          </a:p>
        </p:txBody>
      </p:sp>
      <p:pic>
        <p:nvPicPr>
          <p:cNvPr id="21" name="Picture 2"/>
          <p:cNvPicPr>
            <a:picLocks noChangeAspect="1" noChangeArrowheads="1"/>
          </p:cNvPicPr>
          <p:nvPr/>
        </p:nvPicPr>
        <p:blipFill>
          <a:blip r:embed="rId3" cstate="print"/>
          <a:srcRect l="4651" t="24595" r="41860" b="22481"/>
          <a:stretch>
            <a:fillRect/>
          </a:stretch>
        </p:blipFill>
        <p:spPr bwMode="auto">
          <a:xfrm>
            <a:off x="262958" y="2130781"/>
            <a:ext cx="4944454" cy="3669228"/>
          </a:xfrm>
          <a:prstGeom prst="rect">
            <a:avLst/>
          </a:prstGeom>
          <a:noFill/>
          <a:ln w="9525">
            <a:noFill/>
            <a:miter lim="800000"/>
            <a:headEnd/>
            <a:tailEnd/>
          </a:ln>
        </p:spPr>
      </p:pic>
    </p:spTree>
    <p:extLst>
      <p:ext uri="{BB962C8B-B14F-4D97-AF65-F5344CB8AC3E}">
        <p14:creationId xmlns:p14="http://schemas.microsoft.com/office/powerpoint/2010/main" val="152785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58" t="4296" r="4663"/>
          <a:stretch/>
        </p:blipFill>
        <p:spPr>
          <a:xfrm>
            <a:off x="1602657" y="1308501"/>
            <a:ext cx="7413523" cy="5549500"/>
          </a:xfrm>
          <a:prstGeom prst="rect">
            <a:avLst/>
          </a:prstGeom>
        </p:spPr>
      </p:pic>
      <p:sp>
        <p:nvSpPr>
          <p:cNvPr id="5" name="Title 2"/>
          <p:cNvSpPr>
            <a:spLocks noGrp="1"/>
          </p:cNvSpPr>
          <p:nvPr>
            <p:ph type="title"/>
          </p:nvPr>
        </p:nvSpPr>
        <p:spPr>
          <a:xfrm>
            <a:off x="321506" y="162248"/>
            <a:ext cx="10515600" cy="914854"/>
          </a:xfrm>
        </p:spPr>
        <p:txBody>
          <a:bodyPr>
            <a:normAutofit/>
          </a:bodyPr>
          <a:lstStyle/>
          <a:p>
            <a:r>
              <a:rPr lang="en-US" altLang="en-US" sz="5400" dirty="0" smtClean="0">
                <a:latin typeface="Franklin Gothic Medium" pitchFamily="34" charset="0"/>
                <a:ea typeface="Franklin Gothic Medium" pitchFamily="34" charset="0"/>
                <a:cs typeface="Franklin Gothic Medium" pitchFamily="34" charset="0"/>
              </a:rPr>
              <a:t>Redlining and Lead Poisoning</a:t>
            </a:r>
            <a:endParaRPr lang="en-US" sz="5400" dirty="0">
              <a:latin typeface="Franklin Gothic Book" panose="020B0503020102020204" pitchFamily="34" charset="0"/>
            </a:endParaRPr>
          </a:p>
        </p:txBody>
      </p:sp>
    </p:spTree>
    <p:extLst>
      <p:ext uri="{BB962C8B-B14F-4D97-AF65-F5344CB8AC3E}">
        <p14:creationId xmlns:p14="http://schemas.microsoft.com/office/powerpoint/2010/main" val="181677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5771" y="162448"/>
            <a:ext cx="11640455" cy="923330"/>
          </a:xfrm>
          <a:prstGeom prst="rect">
            <a:avLst/>
          </a:prstGeom>
          <a:noFill/>
        </p:spPr>
        <p:txBody>
          <a:bodyPr wrap="square" rtlCol="0">
            <a:spAutoFit/>
          </a:bodyPr>
          <a:lstStyle/>
          <a:p>
            <a:r>
              <a:rPr lang="en-US" sz="5400" b="1" dirty="0">
                <a:solidFill>
                  <a:srgbClr val="FFFFFF"/>
                </a:solidFill>
                <a:latin typeface="Franklin Gothic Book" panose="020B0503020102020204" pitchFamily="34" charset="0"/>
                <a:cs typeface="Times New Roman" panose="02020603050405020304" pitchFamily="18" charset="0"/>
              </a:rPr>
              <a:t>Community Lead Action Plan</a:t>
            </a:r>
          </a:p>
        </p:txBody>
      </p:sp>
      <p:sp>
        <p:nvSpPr>
          <p:cNvPr id="10" name="TextBox 4"/>
          <p:cNvSpPr txBox="1">
            <a:spLocks noChangeArrowheads="1"/>
          </p:cNvSpPr>
          <p:nvPr/>
        </p:nvSpPr>
        <p:spPr bwMode="auto">
          <a:xfrm>
            <a:off x="512952" y="1867184"/>
            <a:ext cx="10764089" cy="3108543"/>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800" dirty="0">
                <a:solidFill>
                  <a:srgbClr val="002060"/>
                </a:solidFill>
                <a:latin typeface="Franklin Gothic Book" panose="020B0503020102020204" pitchFamily="34" charset="0"/>
              </a:rPr>
              <a:t>Community Foundation Engaged Center for Governmental Research (CGR) and the Partnership for Public Good with funding from early childhood funders and City of Buffalo  </a:t>
            </a:r>
          </a:p>
          <a:p>
            <a:endParaRPr lang="en-US" sz="2800" dirty="0">
              <a:solidFill>
                <a:srgbClr val="002060"/>
              </a:solidFill>
              <a:latin typeface="Franklin Gothic Book" panose="020B0503020102020204" pitchFamily="34" charset="0"/>
            </a:endParaRPr>
          </a:p>
          <a:p>
            <a:pPr marL="285750" indent="-285750">
              <a:buFont typeface="Arial" panose="020B0604020202020204" pitchFamily="34" charset="0"/>
              <a:buChar char="•"/>
            </a:pPr>
            <a:r>
              <a:rPr lang="en-US" sz="2800" dirty="0">
                <a:solidFill>
                  <a:srgbClr val="002060"/>
                </a:solidFill>
                <a:latin typeface="Franklin Gothic Book" panose="020B0503020102020204" pitchFamily="34" charset="0"/>
              </a:rPr>
              <a:t>Goal: To develop a high-impact and collaborative community action plan to reduce lead poisoning among Buffalo’s children. </a:t>
            </a:r>
          </a:p>
          <a:p>
            <a:endParaRPr lang="en-US" sz="2800" dirty="0">
              <a:solidFill>
                <a:srgbClr val="002060"/>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275771" y="5757133"/>
            <a:ext cx="3302086" cy="937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585" y="5410200"/>
            <a:ext cx="3162300" cy="1447800"/>
          </a:xfrm>
          <a:prstGeom prst="rect">
            <a:avLst/>
          </a:prstGeom>
        </p:spPr>
      </p:pic>
    </p:spTree>
    <p:extLst>
      <p:ext uri="{BB962C8B-B14F-4D97-AF65-F5344CB8AC3E}">
        <p14:creationId xmlns:p14="http://schemas.microsoft.com/office/powerpoint/2010/main" val="128789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5771" y="162448"/>
            <a:ext cx="11640455" cy="923330"/>
          </a:xfrm>
          <a:prstGeom prst="rect">
            <a:avLst/>
          </a:prstGeom>
          <a:noFill/>
        </p:spPr>
        <p:txBody>
          <a:bodyPr wrap="square" rtlCol="0">
            <a:spAutoFit/>
          </a:bodyPr>
          <a:lstStyle/>
          <a:p>
            <a:r>
              <a:rPr lang="en-US" sz="5400" b="1" dirty="0">
                <a:solidFill>
                  <a:srgbClr val="FFFFFF"/>
                </a:solidFill>
                <a:latin typeface="Franklin Gothic Book" panose="020B0503020102020204" pitchFamily="34" charset="0"/>
                <a:cs typeface="Times New Roman" panose="02020603050405020304" pitchFamily="18" charset="0"/>
              </a:rPr>
              <a:t>Major Findings</a:t>
            </a:r>
          </a:p>
        </p:txBody>
      </p:sp>
      <p:pic>
        <p:nvPicPr>
          <p:cNvPr id="6" name="Picture 5"/>
          <p:cNvPicPr>
            <a:picLocks noChangeAspect="1"/>
          </p:cNvPicPr>
          <p:nvPr/>
        </p:nvPicPr>
        <p:blipFill>
          <a:blip r:embed="rId3"/>
          <a:stretch>
            <a:fillRect/>
          </a:stretch>
        </p:blipFill>
        <p:spPr>
          <a:xfrm>
            <a:off x="2595716" y="1357938"/>
            <a:ext cx="6420464" cy="5500062"/>
          </a:xfrm>
          <a:prstGeom prst="rect">
            <a:avLst/>
          </a:prstGeom>
        </p:spPr>
      </p:pic>
    </p:spTree>
    <p:extLst>
      <p:ext uri="{BB962C8B-B14F-4D97-AF65-F5344CB8AC3E}">
        <p14:creationId xmlns:p14="http://schemas.microsoft.com/office/powerpoint/2010/main" val="2386708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5771" y="162448"/>
            <a:ext cx="11640455" cy="923330"/>
          </a:xfrm>
          <a:prstGeom prst="rect">
            <a:avLst/>
          </a:prstGeom>
          <a:noFill/>
        </p:spPr>
        <p:txBody>
          <a:bodyPr wrap="square" rtlCol="0">
            <a:spAutoFit/>
          </a:bodyPr>
          <a:lstStyle/>
          <a:p>
            <a:r>
              <a:rPr lang="en-US" sz="5400" b="1" dirty="0">
                <a:solidFill>
                  <a:srgbClr val="FFFFFF"/>
                </a:solidFill>
                <a:latin typeface="Franklin Gothic Book" panose="020B0503020102020204" pitchFamily="34" charset="0"/>
                <a:cs typeface="Times New Roman" panose="02020603050405020304" pitchFamily="18" charset="0"/>
              </a:rPr>
              <a:t>Lead Testing Rates </a:t>
            </a:r>
          </a:p>
        </p:txBody>
      </p:sp>
      <p:pic>
        <p:nvPicPr>
          <p:cNvPr id="4" name="Picture 3" descr="Slide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178" y="2027010"/>
            <a:ext cx="4920645" cy="348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889523" y="1878846"/>
            <a:ext cx="5879690" cy="3785652"/>
          </a:xfrm>
          <a:prstGeom prst="rect">
            <a:avLst/>
          </a:prstGeom>
          <a:noFill/>
        </p:spPr>
        <p:txBody>
          <a:bodyPr wrap="square" rtlCol="0">
            <a:spAutoFit/>
          </a:bodyPr>
          <a:lstStyle/>
          <a:p>
            <a:r>
              <a:rPr lang="en-US" sz="4000" dirty="0">
                <a:solidFill>
                  <a:srgbClr val="002060"/>
                </a:solidFill>
                <a:latin typeface="Franklin Gothic Book" panose="020B0503020102020204" pitchFamily="34" charset="0"/>
              </a:rPr>
              <a:t>Erie County has one of the highest blood lead testing rates in the state with 61% of children born in 2012 tested twice by age 36 months.</a:t>
            </a:r>
          </a:p>
        </p:txBody>
      </p:sp>
    </p:spTree>
    <p:extLst>
      <p:ext uri="{BB962C8B-B14F-4D97-AF65-F5344CB8AC3E}">
        <p14:creationId xmlns:p14="http://schemas.microsoft.com/office/powerpoint/2010/main" val="920443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mmunity Foundation">
      <a:dk1>
        <a:srgbClr val="002139"/>
      </a:dk1>
      <a:lt1>
        <a:sysClr val="window" lastClr="FFFFFF"/>
      </a:lt1>
      <a:dk2>
        <a:srgbClr val="002139"/>
      </a:dk2>
      <a:lt2>
        <a:srgbClr val="FFFFFF"/>
      </a:lt2>
      <a:accent1>
        <a:srgbClr val="002139"/>
      </a:accent1>
      <a:accent2>
        <a:srgbClr val="E65C3A"/>
      </a:accent2>
      <a:accent3>
        <a:srgbClr val="FFFFFF"/>
      </a:accent3>
      <a:accent4>
        <a:srgbClr val="002139"/>
      </a:accent4>
      <a:accent5>
        <a:srgbClr val="E65C3A"/>
      </a:accent5>
      <a:accent6>
        <a:srgbClr val="002139"/>
      </a:accent6>
      <a:hlink>
        <a:srgbClr val="E65C3A"/>
      </a:hlink>
      <a:folHlink>
        <a:srgbClr val="E65C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2486</Words>
  <Application>Microsoft Office PowerPoint</Application>
  <PresentationFormat>Widescreen</PresentationFormat>
  <Paragraphs>197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Calibri Light</vt:lpstr>
      <vt:lpstr>Franklin Gothic Book</vt:lpstr>
      <vt:lpstr>Franklin Gothic Medium</vt:lpstr>
      <vt:lpstr>Times New Roman</vt:lpstr>
      <vt:lpstr>Wingdings</vt:lpstr>
      <vt:lpstr>1_Office Theme</vt:lpstr>
      <vt:lpstr>Renewing Our Pledge: A Path to Ending Lead Poisoning of Buffalo’s Most Vulnerable Citizens </vt:lpstr>
      <vt:lpstr>PowerPoint Presentation</vt:lpstr>
      <vt:lpstr>Four Strategic Goals</vt:lpstr>
      <vt:lpstr>Risks of Lead Exposure </vt:lpstr>
      <vt:lpstr>Healthy Housing and Lead Poisoning</vt:lpstr>
      <vt:lpstr>Redlining and Lead Poisoning</vt:lpstr>
      <vt:lpstr>PowerPoint Presentation</vt:lpstr>
      <vt:lpstr>PowerPoint Presentation</vt:lpstr>
      <vt:lpstr>PowerPoint Presentation</vt:lpstr>
      <vt:lpstr>PowerPoint Presentation</vt:lpstr>
      <vt:lpstr>Where is the lead? </vt:lpstr>
      <vt:lpstr>Rental vs. Owner-Occupied</vt:lpstr>
      <vt:lpstr>Poverty and Lead Poisoning </vt:lpstr>
      <vt:lpstr>Peer Cities </vt:lpstr>
      <vt:lpstr>Addressing the issue</vt:lpstr>
      <vt:lpstr>Lead Safe Task Force</vt:lpstr>
      <vt:lpstr>Convergence Partnership of the Tides Foundation</vt:lpstr>
      <vt:lpstr>Landlord-Focused Communications Campaign</vt:lpstr>
      <vt:lpstr>What can you do? </vt:lpstr>
      <vt:lpstr>    Questions? KatieP@CFGB.ORG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Our Pledge: A Path to Ending Lead Poisoning of Buffalo’s Most Vulnerable Citizens</dc:title>
  <dc:creator>Katie Pieri</dc:creator>
  <cp:lastModifiedBy>Katie Pieri</cp:lastModifiedBy>
  <cp:revision>2</cp:revision>
  <cp:lastPrinted>2019-04-05T12:15:49Z</cp:lastPrinted>
  <dcterms:created xsi:type="dcterms:W3CDTF">2019-04-05T12:15:12Z</dcterms:created>
  <dcterms:modified xsi:type="dcterms:W3CDTF">2019-04-05T12:16:20Z</dcterms:modified>
</cp:coreProperties>
</file>